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65" r:id="rId2"/>
    <p:sldId id="306" r:id="rId3"/>
    <p:sldId id="297" r:id="rId4"/>
    <p:sldId id="308" r:id="rId5"/>
    <p:sldId id="303" r:id="rId6"/>
    <p:sldId id="275" r:id="rId7"/>
    <p:sldId id="276" r:id="rId8"/>
    <p:sldId id="309" r:id="rId9"/>
    <p:sldId id="287" r:id="rId10"/>
    <p:sldId id="304" r:id="rId11"/>
    <p:sldId id="305" r:id="rId12"/>
    <p:sldId id="312" r:id="rId13"/>
    <p:sldId id="313" r:id="rId14"/>
    <p:sldId id="299" r:id="rId15"/>
    <p:sldId id="267" r:id="rId16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ngduanzhi (Denzel)" initials="S(" lastIdx="13" clrIdx="0">
    <p:extLst>
      <p:ext uri="{19B8F6BF-5375-455C-9EA6-DF929625EA0E}">
        <p15:presenceInfo xmlns:p15="http://schemas.microsoft.com/office/powerpoint/2012/main" userId="S-1-5-21-147214757-305610072-1517763936-1793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FF"/>
    <a:srgbClr val="22274F"/>
    <a:srgbClr val="392351"/>
    <a:srgbClr val="702C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01" autoAdjust="0"/>
    <p:restoredTop sz="90862" autoAdjust="0"/>
  </p:normalViewPr>
  <p:slideViewPr>
    <p:cSldViewPr snapToGrid="0">
      <p:cViewPr varScale="1">
        <p:scale>
          <a:sx n="139" d="100"/>
          <a:sy n="139" d="100"/>
        </p:scale>
        <p:origin x="564" y="120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jpeg>
</file>

<file path=ppt/media/image26.jpe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B3B751-E006-40B2-B1C6-D3501AC6BD9F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E5FAD-3DE4-4297-9EF1-75A9504115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2096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E5FAD-3DE4-4297-9EF1-75A95041158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2656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E5FAD-3DE4-4297-9EF1-75A95041158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610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E5FAD-3DE4-4297-9EF1-75A95041158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093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4693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2089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7171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1763316" y="1923678"/>
            <a:ext cx="5671002" cy="140415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95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257168" indent="0">
              <a:buNone/>
              <a:defRPr/>
            </a:lvl2pPr>
            <a:lvl3pPr marL="514337" indent="0">
              <a:buNone/>
              <a:defRPr/>
            </a:lvl3pPr>
            <a:lvl4pPr marL="771506" indent="0">
              <a:buNone/>
              <a:defRPr/>
            </a:lvl4pPr>
            <a:lvl5pPr marL="1028675" indent="0">
              <a:buNone/>
              <a:defRPr/>
            </a:lvl5pPr>
          </a:lstStyle>
          <a:p>
            <a:pPr lvl="0"/>
            <a:r>
              <a:rPr kumimoji="1" lang="zh-CN" altLang="en-US" dirty="0"/>
              <a:t>演讲主标题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2924705" y="3327834"/>
            <a:ext cx="3294590" cy="4465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257168" indent="0">
              <a:buNone/>
              <a:defRPr/>
            </a:lvl2pPr>
            <a:lvl3pPr marL="514337" indent="0">
              <a:buNone/>
              <a:defRPr/>
            </a:lvl3pPr>
            <a:lvl4pPr marL="771506" indent="0">
              <a:buNone/>
              <a:defRPr/>
            </a:lvl4pPr>
            <a:lvl5pPr marL="1028675" indent="0">
              <a:buNone/>
              <a:defRPr/>
            </a:lvl5pPr>
          </a:lstStyle>
          <a:p>
            <a:pPr lvl="0"/>
            <a:r>
              <a:rPr kumimoji="1" lang="zh-CN" altLang="en-US" dirty="0"/>
              <a:t>（可根据文字量调整文字</a:t>
            </a:r>
            <a:r>
              <a:rPr kumimoji="1" lang="zh-CN" altLang="en-US"/>
              <a:t>大小）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3491657" y="3969248"/>
            <a:ext cx="2160686" cy="37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100">
                <a:solidFill>
                  <a:srgbClr val="00A0E9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/>
              <a:t>演讲人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</p:nvPr>
        </p:nvSpPr>
        <p:spPr>
          <a:xfrm>
            <a:off x="3680872" y="4391575"/>
            <a:ext cx="1782254" cy="45208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50">
                <a:solidFill>
                  <a:srgbClr val="00A0E9"/>
                </a:solidFill>
              </a:defRPr>
            </a:lvl1pPr>
          </a:lstStyle>
          <a:p>
            <a:pPr lvl="0"/>
            <a:r>
              <a:rPr kumimoji="1" lang="en-US" altLang="zh-CN" dirty="0"/>
              <a:t>2017-xx-xx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76208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6668" y="342101"/>
            <a:ext cx="805233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571"/>
              </a:lnSpc>
              <a:spcBef>
                <a:spcPts val="0"/>
              </a:spcBef>
              <a:buNone/>
              <a:defRPr sz="2399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45247" indent="0" algn="ctr">
              <a:buNone/>
              <a:defRPr sz="1948"/>
            </a:lvl2pPr>
            <a:lvl3pPr marL="890492" indent="0" algn="ctr">
              <a:buNone/>
              <a:defRPr sz="1753"/>
            </a:lvl3pPr>
            <a:lvl4pPr marL="1335740" indent="0" algn="ctr">
              <a:buNone/>
              <a:defRPr sz="1559"/>
            </a:lvl4pPr>
            <a:lvl5pPr marL="1780986" indent="0" algn="ctr">
              <a:buNone/>
              <a:defRPr sz="1559"/>
            </a:lvl5pPr>
            <a:lvl6pPr marL="2226232" indent="0" algn="ctr">
              <a:buNone/>
              <a:defRPr sz="1559"/>
            </a:lvl6pPr>
            <a:lvl7pPr marL="2671478" indent="0" algn="ctr">
              <a:buNone/>
              <a:defRPr sz="1559"/>
            </a:lvl7pPr>
            <a:lvl8pPr marL="3116726" indent="0" algn="ctr">
              <a:buNone/>
              <a:defRPr sz="1559"/>
            </a:lvl8pPr>
            <a:lvl9pPr marL="3561971" indent="0" algn="ctr">
              <a:buNone/>
              <a:defRPr sz="1559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8A4EAA63-3827-DA40-B921-C01084B9DA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52466" y="1126492"/>
            <a:ext cx="8047024" cy="3517844"/>
          </a:xfrm>
          <a:prstGeom prst="rect">
            <a:avLst/>
          </a:prstGeom>
        </p:spPr>
        <p:txBody>
          <a:bodyPr lIns="0" tIns="0" rIns="0" bIns="0"/>
          <a:lstStyle>
            <a:lvl1pPr marL="9276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905952" algn="ctr"/>
              </a:tabLst>
              <a:defRPr sz="1349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94230" indent="-128318">
              <a:buFont typeface="Arial" panose="020B0604020202020204" pitchFamily="34" charset="0"/>
              <a:buChar char="•"/>
              <a:tabLst>
                <a:tab pos="905952" algn="ctr"/>
              </a:tabLst>
              <a:defRPr sz="974" baseline="0"/>
            </a:lvl2pPr>
            <a:lvl3pPr marL="394230" indent="-128318">
              <a:buFont typeface="Arial" panose="020B0604020202020204" pitchFamily="34" charset="0"/>
              <a:buChar char="•"/>
              <a:tabLst>
                <a:tab pos="905952" algn="ctr"/>
              </a:tabLst>
              <a:defRPr sz="974" baseline="0"/>
            </a:lvl3pPr>
            <a:lvl4pPr marL="394230" indent="-128318">
              <a:buFont typeface="Arial" panose="020B0604020202020204" pitchFamily="34" charset="0"/>
              <a:buChar char="•"/>
              <a:tabLst>
                <a:tab pos="905952" algn="ctr"/>
              </a:tabLst>
              <a:defRPr sz="974" baseline="0"/>
            </a:lvl4pPr>
            <a:lvl5pPr marL="394230" indent="-128318">
              <a:buFont typeface="Arial" panose="020B0604020202020204" pitchFamily="34" charset="0"/>
              <a:buChar char="•"/>
              <a:tabLst>
                <a:tab pos="905952" algn="ctr"/>
              </a:tabLst>
              <a:defRPr sz="974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49853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384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400" y="398622"/>
            <a:ext cx="8052335" cy="40399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572"/>
              </a:lnSpc>
              <a:spcBef>
                <a:spcPts val="0"/>
              </a:spcBef>
              <a:buNone/>
              <a:defRPr sz="1500" b="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45262" indent="0" algn="ctr">
              <a:buNone/>
              <a:defRPr sz="1948"/>
            </a:lvl2pPr>
            <a:lvl3pPr marL="890522" indent="0" algn="ctr">
              <a:buNone/>
              <a:defRPr sz="1753"/>
            </a:lvl3pPr>
            <a:lvl4pPr marL="1335784" indent="0" algn="ctr">
              <a:buNone/>
              <a:defRPr sz="1559"/>
            </a:lvl4pPr>
            <a:lvl5pPr marL="1781045" indent="0" algn="ctr">
              <a:buNone/>
              <a:defRPr sz="1559"/>
            </a:lvl5pPr>
            <a:lvl6pPr marL="2226306" indent="0" algn="ctr">
              <a:buNone/>
              <a:defRPr sz="1559"/>
            </a:lvl6pPr>
            <a:lvl7pPr marL="2671567" indent="0" algn="ctr">
              <a:buNone/>
              <a:defRPr sz="1559"/>
            </a:lvl7pPr>
            <a:lvl8pPr marL="3116829" indent="0" algn="ctr">
              <a:buNone/>
              <a:defRPr sz="1559"/>
            </a:lvl8pPr>
            <a:lvl9pPr marL="3562090" indent="0" algn="ctr">
              <a:buNone/>
              <a:defRPr sz="1559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41728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384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492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2758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6289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9357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489302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7761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843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580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6114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5" name="组合 4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6" name="图片 5"/>
              <p:cNvPicPr>
                <a:picLocks noChangeAspect="1"/>
              </p:cNvPicPr>
              <p:nvPr/>
            </p:nvPicPr>
            <p:blipFill rotWithShape="1"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7" name="图片 6"/>
              <p:cNvPicPr>
                <a:picLocks noChangeAspect="1"/>
              </p:cNvPicPr>
              <p:nvPr/>
            </p:nvPicPr>
            <p:blipFill rotWithShape="1">
              <a:blip r:embed="rId1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8" name="直接连接符 7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75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7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9.png"/><Relationship Id="rId4" Type="http://schemas.openxmlformats.org/officeDocument/2006/relationships/image" Target="../media/image1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image" Target="../media/image14.jpeg"/><Relationship Id="rId4" Type="http://schemas.openxmlformats.org/officeDocument/2006/relationships/image" Target="../media/image2.png"/><Relationship Id="rId9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6.png"/><Relationship Id="rId7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4750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75989" y="1891507"/>
            <a:ext cx="7164888" cy="826641"/>
          </a:xfrm>
        </p:spPr>
        <p:txBody>
          <a:bodyPr/>
          <a:lstStyle/>
          <a:p>
            <a:r>
              <a:rPr kumimoji="1"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不凡之路无捷径，携手共建真生态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1254704" y="2881025"/>
            <a:ext cx="4424792" cy="378637"/>
          </a:xfrm>
        </p:spPr>
        <p:txBody>
          <a:bodyPr/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华为安全产品领域总裁 宋端智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pic>
        <p:nvPicPr>
          <p:cNvPr id="8" name="图像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7029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94" b="39629"/>
          <a:stretch/>
        </p:blipFill>
        <p:spPr>
          <a:xfrm>
            <a:off x="1" y="-2"/>
            <a:ext cx="9144000" cy="51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/>
          <p:cNvSpPr/>
          <p:nvPr/>
        </p:nvSpPr>
        <p:spPr>
          <a:xfrm>
            <a:off x="0" y="2522"/>
            <a:ext cx="9143999" cy="5160027"/>
          </a:xfrm>
          <a:prstGeom prst="rect">
            <a:avLst/>
          </a:prstGeom>
          <a:gradFill>
            <a:gsLst>
              <a:gs pos="77000">
                <a:srgbClr val="000000">
                  <a:alpha val="0"/>
                </a:srgbClr>
              </a:gs>
              <a:gs pos="0">
                <a:schemeClr val="tx1"/>
              </a:gs>
              <a:gs pos="59000">
                <a:schemeClr val="tx1">
                  <a:alpha val="64000"/>
                </a:schemeClr>
              </a:gs>
              <a:gs pos="93000">
                <a:schemeClr val="tx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然而，静下心来聚焦做几款产品面临另一种挑战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8" name="图片 7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7" name="直接连接符 6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11" name="图像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文本框 12"/>
          <p:cNvSpPr txBox="1"/>
          <p:nvPr/>
        </p:nvSpPr>
        <p:spPr>
          <a:xfrm>
            <a:off x="5599993" y="2584542"/>
            <a:ext cx="1377300" cy="5105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i="1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你们不专业</a:t>
            </a:r>
            <a:r>
              <a:rPr lang="en-US" altLang="zh-CN" sz="1600" i="1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</a:p>
        </p:txBody>
      </p:sp>
      <p:sp>
        <p:nvSpPr>
          <p:cNvPr id="14" name="右箭头 13"/>
          <p:cNvSpPr/>
          <p:nvPr/>
        </p:nvSpPr>
        <p:spPr>
          <a:xfrm>
            <a:off x="3644895" y="3065153"/>
            <a:ext cx="4478025" cy="1070541"/>
          </a:xfrm>
          <a:prstGeom prst="rightArrow">
            <a:avLst>
              <a:gd name="adj1" fmla="val 68431"/>
              <a:gd name="adj2" fmla="val 51961"/>
            </a:avLst>
          </a:prstGeom>
          <a:gradFill flip="none" rotWithShape="1">
            <a:gsLst>
              <a:gs pos="0">
                <a:srgbClr val="002060">
                  <a:alpha val="0"/>
                </a:srgbClr>
              </a:gs>
              <a:gs pos="100000">
                <a:srgbClr val="002060">
                  <a:alpha val="51000"/>
                </a:srgbClr>
              </a:gs>
            </a:gsLst>
            <a:lin ang="0" scaled="1"/>
            <a:tileRect/>
          </a:gradFill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87000">
                  <a:schemeClr val="bg1">
                    <a:alpha val="64000"/>
                  </a:schemeClr>
                </a:gs>
              </a:gsLst>
              <a:lin ang="4800000" scaled="0"/>
              <a:tileRect/>
            </a:gradFill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indent="-195153" defTabSz="725657" eaLnBrk="1" hangingPunct="1">
              <a:lnSpc>
                <a:spcPts val="3034"/>
              </a:lnSpc>
              <a:buFont typeface="Arial" pitchFamily="34" charset="0"/>
              <a:buChar char="•"/>
              <a:defRPr/>
            </a:pPr>
            <a:endParaRPr lang="zh-CN" altLang="en-US" sz="8600" kern="0" dirty="0">
              <a:solidFill>
                <a:sysClr val="windowText" lastClr="000000"/>
              </a:solidFill>
              <a:sym typeface="Arial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631452" y="3410162"/>
            <a:ext cx="264687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b="1" dirty="0" smtClean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做强无法做大吗？</a:t>
            </a:r>
            <a:endParaRPr lang="zh-CN" altLang="en-US" sz="2400" b="1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30564" y="955726"/>
            <a:ext cx="1787669" cy="5105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i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你们产品线不全</a:t>
            </a:r>
            <a:r>
              <a:rPr lang="en-US" altLang="zh-CN" sz="1600" i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</a:p>
        </p:txBody>
      </p:sp>
      <p:sp>
        <p:nvSpPr>
          <p:cNvPr id="15" name="矩形 14"/>
          <p:cNvSpPr/>
          <p:nvPr/>
        </p:nvSpPr>
        <p:spPr>
          <a:xfrm>
            <a:off x="2560192" y="1438246"/>
            <a:ext cx="2608406" cy="5105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i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你们没有完整的解决方案</a:t>
            </a:r>
            <a:r>
              <a:rPr lang="en-US" altLang="zh-CN" sz="1600" i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</a:p>
        </p:txBody>
      </p:sp>
      <p:sp>
        <p:nvSpPr>
          <p:cNvPr id="16" name="矩形 15"/>
          <p:cNvSpPr/>
          <p:nvPr/>
        </p:nvSpPr>
        <p:spPr>
          <a:xfrm>
            <a:off x="3279651" y="1931721"/>
            <a:ext cx="3223959" cy="5105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i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我们要的是安全服务，不是盒子</a:t>
            </a:r>
            <a:r>
              <a:rPr lang="en-US" altLang="zh-CN" sz="1600" i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1367751" y="1456625"/>
            <a:ext cx="1713297" cy="9625"/>
          </a:xfrm>
          <a:prstGeom prst="line">
            <a:avLst/>
          </a:prstGeom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3223113" y="1957771"/>
            <a:ext cx="1713297" cy="9625"/>
          </a:xfrm>
          <a:prstGeom prst="line">
            <a:avLst/>
          </a:prstGeom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3864395" y="2506121"/>
            <a:ext cx="2589193" cy="14545"/>
          </a:xfrm>
          <a:prstGeom prst="line">
            <a:avLst/>
          </a:prstGeom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V="1">
            <a:off x="5099173" y="3044342"/>
            <a:ext cx="1713297" cy="9625"/>
          </a:xfrm>
          <a:prstGeom prst="line">
            <a:avLst/>
          </a:prstGeom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81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11"/>
          <a:stretch/>
        </p:blipFill>
        <p:spPr>
          <a:xfrm>
            <a:off x="-3176" y="-1"/>
            <a:ext cx="9156703" cy="513926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3176" y="0"/>
            <a:ext cx="9156800" cy="5143500"/>
          </a:xfrm>
          <a:prstGeom prst="rect">
            <a:avLst/>
          </a:prstGeom>
          <a:gradFill>
            <a:gsLst>
              <a:gs pos="65000">
                <a:srgbClr val="000000">
                  <a:alpha val="78000"/>
                </a:srgbClr>
              </a:gs>
              <a:gs pos="0">
                <a:schemeClr val="tx1">
                  <a:alpha val="90000"/>
                </a:schemeClr>
              </a:gs>
              <a:gs pos="35000">
                <a:schemeClr val="tx1">
                  <a:alpha val="82000"/>
                </a:schemeClr>
              </a:gs>
              <a:gs pos="100000">
                <a:schemeClr val="tx1">
                  <a:alpha val="88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8" name="图片 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7" name="直接连接符 6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16" name="图像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" name="组合 12"/>
          <p:cNvGrpSpPr/>
          <p:nvPr/>
        </p:nvGrpSpPr>
        <p:grpSpPr>
          <a:xfrm>
            <a:off x="5433059" y="2014614"/>
            <a:ext cx="1593209" cy="1591841"/>
            <a:chOff x="5176831" y="1758606"/>
            <a:chExt cx="1849438" cy="1847850"/>
          </a:xfrm>
        </p:grpSpPr>
        <p:sp>
          <p:nvSpPr>
            <p:cNvPr id="23" name="椭圆 22"/>
            <p:cNvSpPr/>
            <p:nvPr/>
          </p:nvSpPr>
          <p:spPr bwMode="auto">
            <a:xfrm>
              <a:off x="5176831" y="1758606"/>
              <a:ext cx="1849438" cy="1847850"/>
            </a:xfrm>
            <a:prstGeom prst="ellipse">
              <a:avLst/>
            </a:prstGeom>
            <a:solidFill>
              <a:schemeClr val="bg1">
                <a:lumMod val="85000"/>
                <a:alpha val="3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306065" tIns="306065" rIns="306065" bIns="306065" anchor="ctr"/>
            <a:lstStyle/>
            <a:p>
              <a:pPr algn="ctr" defTabSz="3362325">
                <a:spcBef>
                  <a:spcPct val="0"/>
                </a:spcBef>
              </a:pPr>
              <a:endParaRPr lang="zh-CN" altLang="en-US" sz="340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" name="矩形 90"/>
            <p:cNvSpPr/>
            <p:nvPr/>
          </p:nvSpPr>
          <p:spPr bwMode="auto">
            <a:xfrm>
              <a:off x="5616778" y="2080378"/>
              <a:ext cx="1049017" cy="37245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 defTabSz="263672" eaLnBrk="1" hangingPunct="1">
                <a:lnSpc>
                  <a:spcPct val="110000"/>
                </a:lnSpc>
                <a:buClr>
                  <a:srgbClr val="CC9900"/>
                </a:buClr>
                <a:defRPr/>
              </a:pPr>
              <a:r>
                <a:rPr lang="zh-CN" altLang="en-US" b="1" dirty="0">
                  <a:solidFill>
                    <a:srgbClr val="FFC000"/>
                  </a:solidFill>
                  <a:latin typeface="Akkurat Pro" panose="020B0504020101020102" pitchFamily="34" charset="0"/>
                  <a:ea typeface="方正兰亭超细黑简体" panose="02000000000000000000" pitchFamily="2" charset="-122"/>
                  <a:cs typeface="Arial" pitchFamily="34" charset="0"/>
                </a:rPr>
                <a:t>联合</a:t>
              </a:r>
              <a:r>
                <a:rPr lang="zh-CN" altLang="en-US" b="1" dirty="0" smtClean="0">
                  <a:solidFill>
                    <a:srgbClr val="FFC000"/>
                  </a:solidFill>
                  <a:latin typeface="Akkurat Pro" panose="020B0504020101020102" pitchFamily="34" charset="0"/>
                  <a:ea typeface="方正兰亭超细黑简体" panose="02000000000000000000" pitchFamily="2" charset="-122"/>
                  <a:cs typeface="Arial" pitchFamily="34" charset="0"/>
                </a:rPr>
                <a:t>开发</a:t>
              </a:r>
              <a:endParaRPr lang="en-US" altLang="zh-CN" b="1" dirty="0">
                <a:solidFill>
                  <a:srgbClr val="FFC000"/>
                </a:solidFill>
                <a:latin typeface="Akkurat Pro" panose="020B0504020101020102" pitchFamily="34" charset="0"/>
                <a:ea typeface="方正兰亭超细黑简体" panose="02000000000000000000" pitchFamily="2" charset="-122"/>
                <a:cs typeface="Arial" pitchFamily="34" charset="0"/>
              </a:endParaRPr>
            </a:p>
          </p:txBody>
        </p:sp>
        <p:pic>
          <p:nvPicPr>
            <p:cNvPr id="25" name="图片 105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2366"/>
            <a:stretch>
              <a:fillRect/>
            </a:stretch>
          </p:blipFill>
          <p:spPr bwMode="auto">
            <a:xfrm>
              <a:off x="5231854" y="2643948"/>
              <a:ext cx="1703852" cy="552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4" name="组合 13"/>
          <p:cNvGrpSpPr/>
          <p:nvPr/>
        </p:nvGrpSpPr>
        <p:grpSpPr>
          <a:xfrm>
            <a:off x="2100530" y="1989976"/>
            <a:ext cx="1612944" cy="1611559"/>
            <a:chOff x="2331446" y="1758606"/>
            <a:chExt cx="1849438" cy="1847850"/>
          </a:xfrm>
        </p:grpSpPr>
        <p:sp>
          <p:nvSpPr>
            <p:cNvPr id="20" name="椭圆 19"/>
            <p:cNvSpPr/>
            <p:nvPr/>
          </p:nvSpPr>
          <p:spPr bwMode="auto">
            <a:xfrm>
              <a:off x="2331446" y="1758606"/>
              <a:ext cx="1849438" cy="1847850"/>
            </a:xfrm>
            <a:prstGeom prst="ellipse">
              <a:avLst/>
            </a:prstGeom>
            <a:solidFill>
              <a:schemeClr val="bg1">
                <a:lumMod val="85000"/>
                <a:alpha val="3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306065" tIns="306065" rIns="306065" bIns="306065" anchor="ctr"/>
            <a:lstStyle/>
            <a:p>
              <a:pPr algn="ctr" defTabSz="3362325">
                <a:spcBef>
                  <a:spcPct val="0"/>
                </a:spcBef>
              </a:pPr>
              <a:endParaRPr lang="zh-CN" altLang="en-US" sz="340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1" name="矩形 90"/>
            <p:cNvSpPr/>
            <p:nvPr/>
          </p:nvSpPr>
          <p:spPr bwMode="auto">
            <a:xfrm>
              <a:off x="2793148" y="2091503"/>
              <a:ext cx="996871" cy="36790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defTabSz="263672" eaLnBrk="1" hangingPunct="1">
                <a:lnSpc>
                  <a:spcPct val="110000"/>
                </a:lnSpc>
                <a:buClr>
                  <a:srgbClr val="CC9900"/>
                </a:buClr>
                <a:defRPr/>
              </a:pPr>
              <a:r>
                <a:rPr lang="zh-CN" altLang="en-US" b="1" dirty="0" smtClean="0">
                  <a:solidFill>
                    <a:srgbClr val="FFC000"/>
                  </a:solidFill>
                  <a:latin typeface="Akkurat Pro" panose="020B0504020101020102" pitchFamily="34" charset="0"/>
                  <a:ea typeface="方正兰亭超细黑简体" panose="02000000000000000000" pitchFamily="2" charset="-122"/>
                  <a:cs typeface="Arial" pitchFamily="34" charset="0"/>
                </a:rPr>
                <a:t>技术创新</a:t>
              </a:r>
              <a:endParaRPr lang="en-US" altLang="zh-CN" b="1" dirty="0">
                <a:solidFill>
                  <a:srgbClr val="FFC000"/>
                </a:solidFill>
                <a:latin typeface="Akkurat Pro" panose="020B0504020101020102" pitchFamily="34" charset="0"/>
                <a:ea typeface="方正兰亭超细黑简体" panose="02000000000000000000" pitchFamily="2" charset="-122"/>
                <a:cs typeface="Arial" pitchFamily="34" charset="0"/>
              </a:endParaRPr>
            </a:p>
          </p:txBody>
        </p:sp>
        <p:sp>
          <p:nvSpPr>
            <p:cNvPr id="26" name="Freeform 5"/>
            <p:cNvSpPr>
              <a:spLocks noEditPoints="1"/>
            </p:cNvSpPr>
            <p:nvPr/>
          </p:nvSpPr>
          <p:spPr bwMode="auto">
            <a:xfrm>
              <a:off x="3021998" y="2589061"/>
              <a:ext cx="434193" cy="480793"/>
            </a:xfrm>
            <a:custGeom>
              <a:avLst/>
              <a:gdLst>
                <a:gd name="T0" fmla="*/ 409 w 675"/>
                <a:gd name="T1" fmla="*/ 667 h 747"/>
                <a:gd name="T2" fmla="*/ 249 w 675"/>
                <a:gd name="T3" fmla="*/ 649 h 747"/>
                <a:gd name="T4" fmla="*/ 409 w 675"/>
                <a:gd name="T5" fmla="*/ 631 h 747"/>
                <a:gd name="T6" fmla="*/ 409 w 675"/>
                <a:gd name="T7" fmla="*/ 676 h 747"/>
                <a:gd name="T8" fmla="*/ 249 w 675"/>
                <a:gd name="T9" fmla="*/ 699 h 747"/>
                <a:gd name="T10" fmla="*/ 267 w 675"/>
                <a:gd name="T11" fmla="*/ 711 h 747"/>
                <a:gd name="T12" fmla="*/ 292 w 675"/>
                <a:gd name="T13" fmla="*/ 727 h 747"/>
                <a:gd name="T14" fmla="*/ 350 w 675"/>
                <a:gd name="T15" fmla="*/ 747 h 747"/>
                <a:gd name="T16" fmla="*/ 383 w 675"/>
                <a:gd name="T17" fmla="*/ 726 h 747"/>
                <a:gd name="T18" fmla="*/ 408 w 675"/>
                <a:gd name="T19" fmla="*/ 711 h 747"/>
                <a:gd name="T20" fmla="*/ 409 w 675"/>
                <a:gd name="T21" fmla="*/ 676 h 747"/>
                <a:gd name="T22" fmla="*/ 355 w 675"/>
                <a:gd name="T23" fmla="*/ 89 h 747"/>
                <a:gd name="T24" fmla="*/ 337 w 675"/>
                <a:gd name="T25" fmla="*/ 0 h 747"/>
                <a:gd name="T26" fmla="*/ 320 w 675"/>
                <a:gd name="T27" fmla="*/ 89 h 747"/>
                <a:gd name="T28" fmla="*/ 149 w 675"/>
                <a:gd name="T29" fmla="*/ 174 h 747"/>
                <a:gd name="T30" fmla="*/ 174 w 675"/>
                <a:gd name="T31" fmla="*/ 174 h 747"/>
                <a:gd name="T32" fmla="*/ 124 w 675"/>
                <a:gd name="T33" fmla="*/ 99 h 747"/>
                <a:gd name="T34" fmla="*/ 99 w 675"/>
                <a:gd name="T35" fmla="*/ 124 h 747"/>
                <a:gd name="T36" fmla="*/ 106 w 675"/>
                <a:gd name="T37" fmla="*/ 338 h 747"/>
                <a:gd name="T38" fmla="*/ 17 w 675"/>
                <a:gd name="T39" fmla="*/ 320 h 747"/>
                <a:gd name="T40" fmla="*/ 17 w 675"/>
                <a:gd name="T41" fmla="*/ 356 h 747"/>
                <a:gd name="T42" fmla="*/ 106 w 675"/>
                <a:gd name="T43" fmla="*/ 338 h 747"/>
                <a:gd name="T44" fmla="*/ 99 w 675"/>
                <a:gd name="T45" fmla="*/ 552 h 747"/>
                <a:gd name="T46" fmla="*/ 111 w 675"/>
                <a:gd name="T47" fmla="*/ 582 h 747"/>
                <a:gd name="T48" fmla="*/ 174 w 675"/>
                <a:gd name="T49" fmla="*/ 526 h 747"/>
                <a:gd name="T50" fmla="*/ 149 w 675"/>
                <a:gd name="T51" fmla="*/ 501 h 747"/>
                <a:gd name="T52" fmla="*/ 501 w 675"/>
                <a:gd name="T53" fmla="*/ 501 h 747"/>
                <a:gd name="T54" fmla="*/ 551 w 675"/>
                <a:gd name="T55" fmla="*/ 577 h 747"/>
                <a:gd name="T56" fmla="*/ 576 w 675"/>
                <a:gd name="T57" fmla="*/ 577 h 747"/>
                <a:gd name="T58" fmla="*/ 526 w 675"/>
                <a:gd name="T59" fmla="*/ 501 h 747"/>
                <a:gd name="T60" fmla="*/ 586 w 675"/>
                <a:gd name="T61" fmla="*/ 320 h 747"/>
                <a:gd name="T62" fmla="*/ 586 w 675"/>
                <a:gd name="T63" fmla="*/ 356 h 747"/>
                <a:gd name="T64" fmla="*/ 675 w 675"/>
                <a:gd name="T65" fmla="*/ 338 h 747"/>
                <a:gd name="T66" fmla="*/ 513 w 675"/>
                <a:gd name="T67" fmla="*/ 180 h 747"/>
                <a:gd name="T68" fmla="*/ 576 w 675"/>
                <a:gd name="T69" fmla="*/ 124 h 747"/>
                <a:gd name="T70" fmla="*/ 551 w 675"/>
                <a:gd name="T71" fmla="*/ 99 h 747"/>
                <a:gd name="T72" fmla="*/ 501 w 675"/>
                <a:gd name="T73" fmla="*/ 174 h 747"/>
                <a:gd name="T74" fmla="*/ 426 w 675"/>
                <a:gd name="T75" fmla="*/ 605 h 747"/>
                <a:gd name="T76" fmla="*/ 266 w 675"/>
                <a:gd name="T77" fmla="*/ 622 h 747"/>
                <a:gd name="T78" fmla="*/ 265 w 675"/>
                <a:gd name="T79" fmla="*/ 587 h 747"/>
                <a:gd name="T80" fmla="*/ 337 w 675"/>
                <a:gd name="T81" fmla="*/ 160 h 747"/>
                <a:gd name="T82" fmla="*/ 410 w 675"/>
                <a:gd name="T83" fmla="*/ 587 h 747"/>
                <a:gd name="T84" fmla="*/ 296 w 675"/>
                <a:gd name="T85" fmla="*/ 210 h 747"/>
                <a:gd name="T86" fmla="*/ 187 w 675"/>
                <a:gd name="T87" fmla="*/ 308 h 747"/>
                <a:gd name="T88" fmla="*/ 200 w 675"/>
                <a:gd name="T89" fmla="*/ 325 h 747"/>
                <a:gd name="T90" fmla="*/ 289 w 675"/>
                <a:gd name="T91" fmla="*/ 227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75" h="747">
                  <a:moveTo>
                    <a:pt x="426" y="649"/>
                  </a:moveTo>
                  <a:cubicBezTo>
                    <a:pt x="426" y="659"/>
                    <a:pt x="418" y="667"/>
                    <a:pt x="409" y="667"/>
                  </a:cubicBezTo>
                  <a:cubicBezTo>
                    <a:pt x="266" y="667"/>
                    <a:pt x="266" y="667"/>
                    <a:pt x="266" y="667"/>
                  </a:cubicBezTo>
                  <a:cubicBezTo>
                    <a:pt x="257" y="667"/>
                    <a:pt x="249" y="659"/>
                    <a:pt x="249" y="649"/>
                  </a:cubicBezTo>
                  <a:cubicBezTo>
                    <a:pt x="249" y="639"/>
                    <a:pt x="257" y="631"/>
                    <a:pt x="266" y="631"/>
                  </a:cubicBezTo>
                  <a:cubicBezTo>
                    <a:pt x="409" y="631"/>
                    <a:pt x="409" y="631"/>
                    <a:pt x="409" y="631"/>
                  </a:cubicBezTo>
                  <a:cubicBezTo>
                    <a:pt x="418" y="631"/>
                    <a:pt x="426" y="639"/>
                    <a:pt x="426" y="649"/>
                  </a:cubicBezTo>
                  <a:close/>
                  <a:moveTo>
                    <a:pt x="409" y="676"/>
                  </a:moveTo>
                  <a:cubicBezTo>
                    <a:pt x="266" y="676"/>
                    <a:pt x="266" y="676"/>
                    <a:pt x="266" y="676"/>
                  </a:cubicBezTo>
                  <a:cubicBezTo>
                    <a:pt x="255" y="676"/>
                    <a:pt x="246" y="687"/>
                    <a:pt x="249" y="699"/>
                  </a:cubicBezTo>
                  <a:cubicBezTo>
                    <a:pt x="252" y="707"/>
                    <a:pt x="259" y="711"/>
                    <a:pt x="267" y="711"/>
                  </a:cubicBezTo>
                  <a:cubicBezTo>
                    <a:pt x="267" y="711"/>
                    <a:pt x="267" y="711"/>
                    <a:pt x="267" y="711"/>
                  </a:cubicBezTo>
                  <a:cubicBezTo>
                    <a:pt x="278" y="711"/>
                    <a:pt x="287" y="717"/>
                    <a:pt x="292" y="726"/>
                  </a:cubicBezTo>
                  <a:cubicBezTo>
                    <a:pt x="292" y="727"/>
                    <a:pt x="292" y="727"/>
                    <a:pt x="292" y="727"/>
                  </a:cubicBezTo>
                  <a:cubicBezTo>
                    <a:pt x="298" y="739"/>
                    <a:pt x="311" y="747"/>
                    <a:pt x="324" y="747"/>
                  </a:cubicBezTo>
                  <a:cubicBezTo>
                    <a:pt x="350" y="747"/>
                    <a:pt x="350" y="747"/>
                    <a:pt x="350" y="747"/>
                  </a:cubicBezTo>
                  <a:cubicBezTo>
                    <a:pt x="364" y="747"/>
                    <a:pt x="377" y="739"/>
                    <a:pt x="383" y="727"/>
                  </a:cubicBezTo>
                  <a:cubicBezTo>
                    <a:pt x="383" y="726"/>
                    <a:pt x="383" y="726"/>
                    <a:pt x="383" y="726"/>
                  </a:cubicBezTo>
                  <a:cubicBezTo>
                    <a:pt x="388" y="717"/>
                    <a:pt x="397" y="711"/>
                    <a:pt x="408" y="711"/>
                  </a:cubicBezTo>
                  <a:cubicBezTo>
                    <a:pt x="408" y="711"/>
                    <a:pt x="408" y="711"/>
                    <a:pt x="408" y="711"/>
                  </a:cubicBezTo>
                  <a:cubicBezTo>
                    <a:pt x="416" y="711"/>
                    <a:pt x="423" y="707"/>
                    <a:pt x="425" y="699"/>
                  </a:cubicBezTo>
                  <a:cubicBezTo>
                    <a:pt x="429" y="687"/>
                    <a:pt x="420" y="676"/>
                    <a:pt x="409" y="676"/>
                  </a:cubicBezTo>
                  <a:close/>
                  <a:moveTo>
                    <a:pt x="337" y="107"/>
                  </a:moveTo>
                  <a:cubicBezTo>
                    <a:pt x="347" y="107"/>
                    <a:pt x="355" y="99"/>
                    <a:pt x="355" y="89"/>
                  </a:cubicBezTo>
                  <a:cubicBezTo>
                    <a:pt x="355" y="18"/>
                    <a:pt x="355" y="18"/>
                    <a:pt x="355" y="18"/>
                  </a:cubicBezTo>
                  <a:cubicBezTo>
                    <a:pt x="355" y="8"/>
                    <a:pt x="347" y="0"/>
                    <a:pt x="337" y="0"/>
                  </a:cubicBezTo>
                  <a:cubicBezTo>
                    <a:pt x="328" y="0"/>
                    <a:pt x="320" y="8"/>
                    <a:pt x="320" y="18"/>
                  </a:cubicBezTo>
                  <a:cubicBezTo>
                    <a:pt x="320" y="89"/>
                    <a:pt x="320" y="89"/>
                    <a:pt x="320" y="89"/>
                  </a:cubicBezTo>
                  <a:cubicBezTo>
                    <a:pt x="320" y="99"/>
                    <a:pt x="328" y="107"/>
                    <a:pt x="337" y="107"/>
                  </a:cubicBezTo>
                  <a:close/>
                  <a:moveTo>
                    <a:pt x="149" y="174"/>
                  </a:moveTo>
                  <a:cubicBezTo>
                    <a:pt x="152" y="178"/>
                    <a:pt x="157" y="180"/>
                    <a:pt x="161" y="180"/>
                  </a:cubicBezTo>
                  <a:cubicBezTo>
                    <a:pt x="166" y="180"/>
                    <a:pt x="171" y="178"/>
                    <a:pt x="174" y="174"/>
                  </a:cubicBezTo>
                  <a:cubicBezTo>
                    <a:pt x="181" y="168"/>
                    <a:pt x="181" y="156"/>
                    <a:pt x="174" y="149"/>
                  </a:cubicBezTo>
                  <a:cubicBezTo>
                    <a:pt x="124" y="99"/>
                    <a:pt x="124" y="99"/>
                    <a:pt x="124" y="99"/>
                  </a:cubicBezTo>
                  <a:cubicBezTo>
                    <a:pt x="117" y="92"/>
                    <a:pt x="106" y="92"/>
                    <a:pt x="99" y="99"/>
                  </a:cubicBezTo>
                  <a:cubicBezTo>
                    <a:pt x="92" y="106"/>
                    <a:pt x="92" y="117"/>
                    <a:pt x="99" y="124"/>
                  </a:cubicBezTo>
                  <a:lnTo>
                    <a:pt x="149" y="174"/>
                  </a:lnTo>
                  <a:close/>
                  <a:moveTo>
                    <a:pt x="106" y="338"/>
                  </a:moveTo>
                  <a:cubicBezTo>
                    <a:pt x="106" y="328"/>
                    <a:pt x="98" y="320"/>
                    <a:pt x="89" y="320"/>
                  </a:cubicBezTo>
                  <a:cubicBezTo>
                    <a:pt x="17" y="320"/>
                    <a:pt x="17" y="320"/>
                    <a:pt x="17" y="320"/>
                  </a:cubicBezTo>
                  <a:cubicBezTo>
                    <a:pt x="8" y="320"/>
                    <a:pt x="0" y="328"/>
                    <a:pt x="0" y="338"/>
                  </a:cubicBezTo>
                  <a:cubicBezTo>
                    <a:pt x="0" y="348"/>
                    <a:pt x="8" y="356"/>
                    <a:pt x="17" y="356"/>
                  </a:cubicBezTo>
                  <a:cubicBezTo>
                    <a:pt x="89" y="356"/>
                    <a:pt x="89" y="356"/>
                    <a:pt x="89" y="356"/>
                  </a:cubicBezTo>
                  <a:cubicBezTo>
                    <a:pt x="98" y="356"/>
                    <a:pt x="106" y="348"/>
                    <a:pt x="106" y="338"/>
                  </a:cubicBezTo>
                  <a:close/>
                  <a:moveTo>
                    <a:pt x="149" y="501"/>
                  </a:moveTo>
                  <a:cubicBezTo>
                    <a:pt x="99" y="552"/>
                    <a:pt x="99" y="552"/>
                    <a:pt x="99" y="552"/>
                  </a:cubicBezTo>
                  <a:cubicBezTo>
                    <a:pt x="92" y="559"/>
                    <a:pt x="92" y="570"/>
                    <a:pt x="99" y="577"/>
                  </a:cubicBezTo>
                  <a:cubicBezTo>
                    <a:pt x="102" y="580"/>
                    <a:pt x="107" y="582"/>
                    <a:pt x="111" y="582"/>
                  </a:cubicBezTo>
                  <a:cubicBezTo>
                    <a:pt x="116" y="582"/>
                    <a:pt x="120" y="580"/>
                    <a:pt x="124" y="577"/>
                  </a:cubicBezTo>
                  <a:cubicBezTo>
                    <a:pt x="174" y="526"/>
                    <a:pt x="174" y="526"/>
                    <a:pt x="174" y="526"/>
                  </a:cubicBezTo>
                  <a:cubicBezTo>
                    <a:pt x="181" y="520"/>
                    <a:pt x="181" y="508"/>
                    <a:pt x="174" y="501"/>
                  </a:cubicBezTo>
                  <a:cubicBezTo>
                    <a:pt x="167" y="494"/>
                    <a:pt x="156" y="494"/>
                    <a:pt x="149" y="501"/>
                  </a:cubicBezTo>
                  <a:close/>
                  <a:moveTo>
                    <a:pt x="526" y="501"/>
                  </a:moveTo>
                  <a:cubicBezTo>
                    <a:pt x="519" y="494"/>
                    <a:pt x="508" y="494"/>
                    <a:pt x="501" y="501"/>
                  </a:cubicBezTo>
                  <a:cubicBezTo>
                    <a:pt x="494" y="508"/>
                    <a:pt x="494" y="520"/>
                    <a:pt x="501" y="526"/>
                  </a:cubicBezTo>
                  <a:cubicBezTo>
                    <a:pt x="551" y="577"/>
                    <a:pt x="551" y="577"/>
                    <a:pt x="551" y="577"/>
                  </a:cubicBezTo>
                  <a:cubicBezTo>
                    <a:pt x="555" y="580"/>
                    <a:pt x="559" y="582"/>
                    <a:pt x="564" y="582"/>
                  </a:cubicBezTo>
                  <a:cubicBezTo>
                    <a:pt x="568" y="582"/>
                    <a:pt x="573" y="580"/>
                    <a:pt x="576" y="577"/>
                  </a:cubicBezTo>
                  <a:cubicBezTo>
                    <a:pt x="583" y="570"/>
                    <a:pt x="583" y="559"/>
                    <a:pt x="576" y="552"/>
                  </a:cubicBezTo>
                  <a:lnTo>
                    <a:pt x="526" y="501"/>
                  </a:lnTo>
                  <a:close/>
                  <a:moveTo>
                    <a:pt x="657" y="320"/>
                  </a:moveTo>
                  <a:cubicBezTo>
                    <a:pt x="586" y="320"/>
                    <a:pt x="586" y="320"/>
                    <a:pt x="586" y="320"/>
                  </a:cubicBezTo>
                  <a:cubicBezTo>
                    <a:pt x="577" y="320"/>
                    <a:pt x="569" y="328"/>
                    <a:pt x="569" y="338"/>
                  </a:cubicBezTo>
                  <a:cubicBezTo>
                    <a:pt x="569" y="348"/>
                    <a:pt x="577" y="356"/>
                    <a:pt x="586" y="356"/>
                  </a:cubicBezTo>
                  <a:cubicBezTo>
                    <a:pt x="657" y="356"/>
                    <a:pt x="657" y="356"/>
                    <a:pt x="657" y="356"/>
                  </a:cubicBezTo>
                  <a:cubicBezTo>
                    <a:pt x="667" y="356"/>
                    <a:pt x="675" y="348"/>
                    <a:pt x="675" y="338"/>
                  </a:cubicBezTo>
                  <a:cubicBezTo>
                    <a:pt x="675" y="328"/>
                    <a:pt x="667" y="320"/>
                    <a:pt x="657" y="320"/>
                  </a:cubicBezTo>
                  <a:close/>
                  <a:moveTo>
                    <a:pt x="513" y="180"/>
                  </a:moveTo>
                  <a:cubicBezTo>
                    <a:pt x="518" y="180"/>
                    <a:pt x="523" y="178"/>
                    <a:pt x="526" y="174"/>
                  </a:cubicBezTo>
                  <a:cubicBezTo>
                    <a:pt x="576" y="124"/>
                    <a:pt x="576" y="124"/>
                    <a:pt x="576" y="124"/>
                  </a:cubicBezTo>
                  <a:cubicBezTo>
                    <a:pt x="583" y="117"/>
                    <a:pt x="583" y="106"/>
                    <a:pt x="576" y="99"/>
                  </a:cubicBezTo>
                  <a:cubicBezTo>
                    <a:pt x="569" y="92"/>
                    <a:pt x="558" y="92"/>
                    <a:pt x="551" y="99"/>
                  </a:cubicBezTo>
                  <a:cubicBezTo>
                    <a:pt x="501" y="149"/>
                    <a:pt x="501" y="149"/>
                    <a:pt x="501" y="149"/>
                  </a:cubicBezTo>
                  <a:cubicBezTo>
                    <a:pt x="494" y="156"/>
                    <a:pt x="494" y="168"/>
                    <a:pt x="501" y="174"/>
                  </a:cubicBezTo>
                  <a:cubicBezTo>
                    <a:pt x="504" y="178"/>
                    <a:pt x="509" y="180"/>
                    <a:pt x="513" y="180"/>
                  </a:cubicBezTo>
                  <a:close/>
                  <a:moveTo>
                    <a:pt x="426" y="605"/>
                  </a:moveTo>
                  <a:cubicBezTo>
                    <a:pt x="426" y="614"/>
                    <a:pt x="418" y="622"/>
                    <a:pt x="409" y="622"/>
                  </a:cubicBezTo>
                  <a:cubicBezTo>
                    <a:pt x="266" y="622"/>
                    <a:pt x="266" y="622"/>
                    <a:pt x="266" y="622"/>
                  </a:cubicBezTo>
                  <a:cubicBezTo>
                    <a:pt x="257" y="622"/>
                    <a:pt x="249" y="614"/>
                    <a:pt x="249" y="605"/>
                  </a:cubicBezTo>
                  <a:cubicBezTo>
                    <a:pt x="249" y="595"/>
                    <a:pt x="256" y="587"/>
                    <a:pt x="265" y="587"/>
                  </a:cubicBezTo>
                  <a:cubicBezTo>
                    <a:pt x="254" y="487"/>
                    <a:pt x="151" y="465"/>
                    <a:pt x="151" y="347"/>
                  </a:cubicBezTo>
                  <a:cubicBezTo>
                    <a:pt x="151" y="244"/>
                    <a:pt x="234" y="160"/>
                    <a:pt x="337" y="160"/>
                  </a:cubicBezTo>
                  <a:cubicBezTo>
                    <a:pt x="441" y="160"/>
                    <a:pt x="524" y="244"/>
                    <a:pt x="524" y="347"/>
                  </a:cubicBezTo>
                  <a:cubicBezTo>
                    <a:pt x="524" y="465"/>
                    <a:pt x="421" y="487"/>
                    <a:pt x="410" y="587"/>
                  </a:cubicBezTo>
                  <a:cubicBezTo>
                    <a:pt x="419" y="587"/>
                    <a:pt x="426" y="595"/>
                    <a:pt x="426" y="605"/>
                  </a:cubicBezTo>
                  <a:close/>
                  <a:moveTo>
                    <a:pt x="296" y="210"/>
                  </a:moveTo>
                  <a:cubicBezTo>
                    <a:pt x="294" y="203"/>
                    <a:pt x="286" y="200"/>
                    <a:pt x="279" y="203"/>
                  </a:cubicBezTo>
                  <a:cubicBezTo>
                    <a:pt x="234" y="221"/>
                    <a:pt x="199" y="260"/>
                    <a:pt x="187" y="308"/>
                  </a:cubicBezTo>
                  <a:cubicBezTo>
                    <a:pt x="185" y="315"/>
                    <a:pt x="189" y="322"/>
                    <a:pt x="197" y="324"/>
                  </a:cubicBezTo>
                  <a:cubicBezTo>
                    <a:pt x="198" y="324"/>
                    <a:pt x="199" y="325"/>
                    <a:pt x="200" y="325"/>
                  </a:cubicBezTo>
                  <a:cubicBezTo>
                    <a:pt x="206" y="325"/>
                    <a:pt x="211" y="321"/>
                    <a:pt x="213" y="315"/>
                  </a:cubicBezTo>
                  <a:cubicBezTo>
                    <a:pt x="223" y="275"/>
                    <a:pt x="251" y="243"/>
                    <a:pt x="289" y="227"/>
                  </a:cubicBezTo>
                  <a:cubicBezTo>
                    <a:pt x="296" y="225"/>
                    <a:pt x="299" y="217"/>
                    <a:pt x="296" y="2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61" tIns="45731" rIns="91461" bIns="45731"/>
            <a:lstStyle/>
            <a:p>
              <a:pPr eaLnBrk="1" hangingPunct="1">
                <a:defRPr/>
              </a:pPr>
              <a:endParaRPr lang="zh-CN" altLang="en-US" sz="700"/>
            </a:p>
          </p:txBody>
        </p:sp>
      </p:grpSp>
      <p:sp>
        <p:nvSpPr>
          <p:cNvPr id="27" name="十字形 26"/>
          <p:cNvSpPr/>
          <p:nvPr/>
        </p:nvSpPr>
        <p:spPr>
          <a:xfrm>
            <a:off x="4443552" y="2520539"/>
            <a:ext cx="420337" cy="401031"/>
          </a:xfrm>
          <a:prstGeom prst="plus">
            <a:avLst>
              <a:gd name="adj" fmla="val 3439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解决这些问题需要一个真正</a:t>
            </a:r>
            <a:r>
              <a:rPr lang="en-US" altLang="zh-CN" dirty="0" smtClean="0">
                <a:solidFill>
                  <a:schemeClr val="bg1"/>
                </a:solidFill>
              </a:rPr>
              <a:t>1+1&gt;2</a:t>
            </a:r>
            <a:r>
              <a:rPr lang="zh-CN" altLang="en-US" dirty="0" smtClean="0">
                <a:solidFill>
                  <a:schemeClr val="bg1"/>
                </a:solidFill>
              </a:rPr>
              <a:t>的生态</a:t>
            </a:r>
            <a:endParaRPr lang="zh-CN" altLang="en-US" dirty="0"/>
          </a:p>
        </p:txBody>
      </p:sp>
      <p:sp>
        <p:nvSpPr>
          <p:cNvPr id="41" name="圆角矩形 35"/>
          <p:cNvSpPr/>
          <p:nvPr/>
        </p:nvSpPr>
        <p:spPr>
          <a:xfrm>
            <a:off x="269896" y="876223"/>
            <a:ext cx="6300887" cy="852807"/>
          </a:xfrm>
          <a:prstGeom prst="roundRect">
            <a:avLst>
              <a:gd name="adj" fmla="val 3747"/>
            </a:avLst>
          </a:prstGeom>
          <a:gradFill>
            <a:gsLst>
              <a:gs pos="0">
                <a:schemeClr val="tx1"/>
              </a:gs>
              <a:gs pos="0">
                <a:srgbClr val="01081D">
                  <a:alpha val="0"/>
                </a:srgb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  <a:gs pos="60000">
                <a:schemeClr val="tx1">
                  <a:alpha val="40000"/>
                </a:schemeClr>
              </a:gs>
            </a:gsLst>
            <a:lin ang="10800000" scaled="1"/>
          </a:gra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FFFFFF">
                    <a:alpha val="0"/>
                  </a:srgbClr>
                </a:gs>
                <a:gs pos="60000">
                  <a:schemeClr val="bg1">
                    <a:alpha val="40000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2" tIns="34281" rIns="68562" bIns="34281" anchor="ctr"/>
          <a:lstStyle/>
          <a:p>
            <a:pPr algn="ctr" eaLnBrk="1" hangingPunct="1">
              <a:defRPr/>
            </a:pPr>
            <a:endParaRPr lang="zh-CN" altLang="en-US" sz="900"/>
          </a:p>
        </p:txBody>
      </p:sp>
      <p:grpSp>
        <p:nvGrpSpPr>
          <p:cNvPr id="10" name="组合 9"/>
          <p:cNvGrpSpPr/>
          <p:nvPr/>
        </p:nvGrpSpPr>
        <p:grpSpPr>
          <a:xfrm>
            <a:off x="755670" y="1214007"/>
            <a:ext cx="5401042" cy="557845"/>
            <a:chOff x="1768965" y="1296529"/>
            <a:chExt cx="5401042" cy="557845"/>
          </a:xfrm>
        </p:grpSpPr>
        <p:sp>
          <p:nvSpPr>
            <p:cNvPr id="2" name="文本框 1"/>
            <p:cNvSpPr txBox="1"/>
            <p:nvPr/>
          </p:nvSpPr>
          <p:spPr>
            <a:xfrm>
              <a:off x="1768965" y="1346543"/>
              <a:ext cx="660758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</a:t>
              </a:r>
              <a:r>
                <a:rPr lang="en-US" altLang="zh-CN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</a:p>
            <a:p>
              <a:pPr algn="ctr"/>
              <a:r>
                <a:rPr lang="en-US" altLang="zh-CN" sz="1100" b="1" dirty="0" smtClean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1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华为</a:t>
              </a:r>
              <a:r>
                <a:rPr lang="en-US" altLang="zh-CN" sz="1100" b="1" dirty="0" smtClean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endParaRPr lang="zh-CN" altLang="en-US" sz="11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2447061" y="1296529"/>
              <a:ext cx="3802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734631" y="1346543"/>
              <a:ext cx="909223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</a:t>
              </a:r>
              <a:r>
                <a:rPr lang="en-US" altLang="zh-CN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</a:t>
              </a:r>
            </a:p>
            <a:p>
              <a:pPr algn="ctr"/>
              <a:r>
                <a:rPr lang="en-US" altLang="zh-CN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b="1" dirty="0" smtClean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1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安</a:t>
              </a:r>
              <a:r>
                <a:rPr lang="zh-CN" altLang="en-US" sz="1100" b="1" dirty="0" smtClean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恒</a:t>
              </a:r>
              <a:r>
                <a:rPr lang="zh-CN" altLang="en-US" sz="11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</a:t>
              </a:r>
              <a:r>
                <a:rPr lang="en-US" altLang="zh-CN" sz="1100" b="1" dirty="0" smtClean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endParaRPr lang="zh-CN" altLang="en-US" sz="11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3522727" y="1296529"/>
              <a:ext cx="3802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3920297" y="1346543"/>
              <a:ext cx="51809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endParaRPr lang="zh-CN" altLang="en-US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455726" y="1296529"/>
              <a:ext cx="3802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4853296" y="1346543"/>
              <a:ext cx="701602" cy="4693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</a:t>
              </a:r>
              <a:r>
                <a:rPr lang="en-US" altLang="zh-CN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</a:p>
            <a:p>
              <a:pPr lvl="0" algn="ctr"/>
              <a:r>
                <a:rPr lang="en-US" altLang="zh-CN" sz="1100" b="1" dirty="0" smtClean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100" b="1" dirty="0" smtClean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厂商</a:t>
              </a:r>
              <a:r>
                <a:rPr lang="en-US" altLang="zh-CN" sz="11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</a:t>
              </a:r>
              <a:r>
                <a:rPr lang="en-US" altLang="zh-CN" sz="1100" b="1" dirty="0" smtClean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endParaRPr lang="zh-CN" altLang="en-US" sz="11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5549025" y="1296529"/>
              <a:ext cx="3802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=</a:t>
              </a:r>
              <a:endParaRPr lang="zh-CN" altLang="en-US" sz="2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5946595" y="1346543"/>
              <a:ext cx="1223412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最佳解决方案</a:t>
              </a:r>
              <a:endParaRPr lang="zh-CN" altLang="en-US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2" name="圆角矩形 35"/>
          <p:cNvSpPr/>
          <p:nvPr/>
        </p:nvSpPr>
        <p:spPr>
          <a:xfrm>
            <a:off x="2370445" y="3874419"/>
            <a:ext cx="6300887" cy="816883"/>
          </a:xfrm>
          <a:prstGeom prst="roundRect">
            <a:avLst>
              <a:gd name="adj" fmla="val 3747"/>
            </a:avLst>
          </a:prstGeom>
          <a:gradFill>
            <a:gsLst>
              <a:gs pos="0">
                <a:schemeClr val="tx1"/>
              </a:gs>
              <a:gs pos="0">
                <a:srgbClr val="01081D">
                  <a:alpha val="0"/>
                </a:srgb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  <a:gs pos="60000">
                <a:schemeClr val="tx1">
                  <a:alpha val="40000"/>
                </a:schemeClr>
              </a:gs>
            </a:gsLst>
            <a:lin ang="10800000" scaled="1"/>
          </a:gra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FFFFFF">
                    <a:alpha val="0"/>
                  </a:srgbClr>
                </a:gs>
                <a:gs pos="60000">
                  <a:schemeClr val="bg1">
                    <a:alpha val="40000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2" tIns="34281" rIns="68562" bIns="34281" anchor="ctr"/>
          <a:lstStyle/>
          <a:p>
            <a:pPr algn="ctr" eaLnBrk="1" hangingPunct="1">
              <a:defRPr/>
            </a:pPr>
            <a:endParaRPr lang="zh-CN" altLang="en-US" sz="900"/>
          </a:p>
        </p:txBody>
      </p:sp>
      <p:grpSp>
        <p:nvGrpSpPr>
          <p:cNvPr id="12" name="组合 11"/>
          <p:cNvGrpSpPr/>
          <p:nvPr/>
        </p:nvGrpSpPr>
        <p:grpSpPr>
          <a:xfrm>
            <a:off x="2643589" y="3942465"/>
            <a:ext cx="5946378" cy="400110"/>
            <a:chOff x="1714576" y="1801317"/>
            <a:chExt cx="5946378" cy="400110"/>
          </a:xfrm>
        </p:grpSpPr>
        <p:sp>
          <p:nvSpPr>
            <p:cNvPr id="36" name="文本框 35"/>
            <p:cNvSpPr txBox="1"/>
            <p:nvPr/>
          </p:nvSpPr>
          <p:spPr>
            <a:xfrm>
              <a:off x="1714576" y="1851331"/>
              <a:ext cx="1223412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最佳解决方案</a:t>
              </a:r>
              <a:endParaRPr lang="zh-CN" altLang="en-US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3166818" y="1851331"/>
              <a:ext cx="2435282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有能力、最理解客户的服务商</a:t>
              </a:r>
              <a:endParaRPr lang="zh-CN" altLang="en-US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2862287" y="1801317"/>
              <a:ext cx="3802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2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505246" y="1801317"/>
              <a:ext cx="3802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=</a:t>
              </a:r>
              <a:endParaRPr lang="zh-CN" altLang="en-US" sz="2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5786723" y="1851331"/>
              <a:ext cx="187423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最好</a:t>
              </a:r>
              <a:r>
                <a:rPr lang="en-US" altLang="zh-CN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r>
                <a:rPr lang="zh-CN" altLang="en-US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最有效率的服务</a:t>
              </a:r>
              <a:endParaRPr lang="zh-CN" altLang="en-US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718089" y="982672"/>
            <a:ext cx="35702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</a:t>
            </a:r>
            <a:r>
              <a:rPr lang="zh-CN" altLang="en-US" sz="12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有竞争力的产品组合，组成最佳的安全解决方案</a:t>
            </a:r>
            <a:endParaRPr lang="zh-CN" altLang="en-US" sz="12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458225" y="4322135"/>
            <a:ext cx="5109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有能力的安全服务提供商，基于最佳的安全解决方案提供最好的安全服务</a:t>
            </a:r>
            <a:endParaRPr lang="zh-CN" altLang="en-US" sz="12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28043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7" t="-1" b="40509"/>
          <a:stretch/>
        </p:blipFill>
        <p:spPr>
          <a:xfrm>
            <a:off x="0" y="0"/>
            <a:ext cx="9141794" cy="51435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9141794" cy="5143500"/>
          </a:xfrm>
          <a:prstGeom prst="rect">
            <a:avLst/>
          </a:prstGeom>
          <a:gradFill>
            <a:gsLst>
              <a:gs pos="77000">
                <a:srgbClr val="000000">
                  <a:alpha val="77000"/>
                </a:srgbClr>
              </a:gs>
              <a:gs pos="0">
                <a:schemeClr val="tx1"/>
              </a:gs>
              <a:gs pos="41000">
                <a:schemeClr val="tx1">
                  <a:alpha val="92000"/>
                </a:schemeClr>
              </a:gs>
              <a:gs pos="100000">
                <a:schemeClr val="tx1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8" name="图片 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7" name="直接连接符 6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16" name="图像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>
                <a:solidFill>
                  <a:schemeClr val="bg1"/>
                </a:solidFill>
              </a:rPr>
              <a:t>华为安全商业联盟为此而生，今年将升级到</a:t>
            </a:r>
            <a:r>
              <a:rPr lang="en-US" altLang="zh-CN" smtClean="0">
                <a:solidFill>
                  <a:schemeClr val="bg1"/>
                </a:solidFill>
              </a:rPr>
              <a:t>2.0</a:t>
            </a:r>
            <a:r>
              <a:rPr lang="zh-CN" altLang="en-US" smtClean="0">
                <a:solidFill>
                  <a:schemeClr val="bg1"/>
                </a:solidFill>
              </a:rPr>
              <a:t>版本</a:t>
            </a:r>
            <a:endParaRPr lang="zh-CN" altLang="en-US" dirty="0"/>
          </a:p>
        </p:txBody>
      </p:sp>
      <p:grpSp>
        <p:nvGrpSpPr>
          <p:cNvPr id="13" name="组合 12"/>
          <p:cNvGrpSpPr/>
          <p:nvPr/>
        </p:nvGrpSpPr>
        <p:grpSpPr>
          <a:xfrm>
            <a:off x="941321" y="2245164"/>
            <a:ext cx="857963" cy="839089"/>
            <a:chOff x="628650" y="2038937"/>
            <a:chExt cx="1037089" cy="1014274"/>
          </a:xfrm>
        </p:grpSpPr>
        <p:sp>
          <p:nvSpPr>
            <p:cNvPr id="101" name="椭圆 100"/>
            <p:cNvSpPr/>
            <p:nvPr/>
          </p:nvSpPr>
          <p:spPr bwMode="auto">
            <a:xfrm>
              <a:off x="628650" y="2038937"/>
              <a:ext cx="1037089" cy="1014274"/>
            </a:xfrm>
            <a:prstGeom prst="ellipse">
              <a:avLst/>
            </a:prstGeom>
            <a:gradFill>
              <a:gsLst>
                <a:gs pos="100000">
                  <a:schemeClr val="bg1">
                    <a:alpha val="35000"/>
                  </a:schemeClr>
                </a:gs>
                <a:gs pos="54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9050">
              <a:noFill/>
              <a:prstDash val="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defTabSz="207317"/>
              <a:endParaRPr lang="zh-CN" altLang="en-US" sz="300"/>
            </a:p>
          </p:txBody>
        </p:sp>
        <p:sp>
          <p:nvSpPr>
            <p:cNvPr id="102" name="文本框 101"/>
            <p:cNvSpPr txBox="1"/>
            <p:nvPr/>
          </p:nvSpPr>
          <p:spPr>
            <a:xfrm>
              <a:off x="716377" y="2377918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联合设计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752400" y="883341"/>
            <a:ext cx="3639200" cy="3639200"/>
            <a:chOff x="2543569" y="572385"/>
            <a:chExt cx="4176249" cy="4176249"/>
          </a:xfrm>
        </p:grpSpPr>
        <p:sp>
          <p:nvSpPr>
            <p:cNvPr id="44" name="椭圆 43"/>
            <p:cNvSpPr/>
            <p:nvPr/>
          </p:nvSpPr>
          <p:spPr>
            <a:xfrm>
              <a:off x="2543569" y="572385"/>
              <a:ext cx="4176249" cy="4176249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17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6122348" y="1967182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6222153" y="2314810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6249925" y="2960493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6037596" y="3562060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5088051" y="4238788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4585894" y="4313722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4110682" y="4244472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2908675" y="2931485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908772" y="725306"/>
              <a:ext cx="1416316" cy="710342"/>
            </a:xfrm>
            <a:prstGeom prst="rect">
              <a:avLst/>
            </a:prstGeom>
          </p:spPr>
          <p:txBody>
            <a:bodyPr spcFirstLastPara="1" wrap="none" numCol="1">
              <a:prstTxWarp prst="textArchUp">
                <a:avLst>
                  <a:gd name="adj" fmla="val 11379582"/>
                </a:avLst>
              </a:prstTxWarp>
              <a:spAutoFit/>
            </a:bodyPr>
            <a:lstStyle/>
            <a:p>
              <a:pPr algn="ctr"/>
              <a:r>
                <a:rPr lang="zh-CN" altLang="en-US" sz="1050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安全服务提供商</a:t>
              </a:r>
              <a:endParaRPr lang="zh-CN" altLang="en-US" sz="105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3162902" y="1198592"/>
              <a:ext cx="2923838" cy="2923835"/>
              <a:chOff x="1537424" y="980087"/>
              <a:chExt cx="2923838" cy="2923835"/>
            </a:xfrm>
          </p:grpSpPr>
          <p:sp>
            <p:nvSpPr>
              <p:cNvPr id="55" name="Freeform 10"/>
              <p:cNvSpPr>
                <a:spLocks noEditPoints="1"/>
              </p:cNvSpPr>
              <p:nvPr/>
            </p:nvSpPr>
            <p:spPr bwMode="auto">
              <a:xfrm>
                <a:off x="2464734" y="1948274"/>
                <a:ext cx="1025815" cy="1027018"/>
              </a:xfrm>
              <a:custGeom>
                <a:avLst/>
                <a:gdLst>
                  <a:gd name="T0" fmla="*/ 2147483646 w 1700"/>
                  <a:gd name="T1" fmla="*/ 2147483646 h 1702"/>
                  <a:gd name="T2" fmla="*/ 2147483646 w 1700"/>
                  <a:gd name="T3" fmla="*/ 2147483646 h 1702"/>
                  <a:gd name="T4" fmla="*/ 2147483646 w 1700"/>
                  <a:gd name="T5" fmla="*/ 2147483646 h 1702"/>
                  <a:gd name="T6" fmla="*/ 2147483646 w 1700"/>
                  <a:gd name="T7" fmla="*/ 2147483646 h 1702"/>
                  <a:gd name="T8" fmla="*/ 2147483646 w 1700"/>
                  <a:gd name="T9" fmla="*/ 2147483646 h 1702"/>
                  <a:gd name="T10" fmla="*/ 2147483646 w 1700"/>
                  <a:gd name="T11" fmla="*/ 2147483646 h 1702"/>
                  <a:gd name="T12" fmla="*/ 2147483646 w 1700"/>
                  <a:gd name="T13" fmla="*/ 2147483646 h 1702"/>
                  <a:gd name="T14" fmla="*/ 2147483646 w 1700"/>
                  <a:gd name="T15" fmla="*/ 2147483646 h 1702"/>
                  <a:gd name="T16" fmla="*/ 2147483646 w 1700"/>
                  <a:gd name="T17" fmla="*/ 2147483646 h 1702"/>
                  <a:gd name="T18" fmla="*/ 2147483646 w 1700"/>
                  <a:gd name="T19" fmla="*/ 2147483646 h 1702"/>
                  <a:gd name="T20" fmla="*/ 2147483646 w 1700"/>
                  <a:gd name="T21" fmla="*/ 2147483646 h 1702"/>
                  <a:gd name="T22" fmla="*/ 2147483646 w 1700"/>
                  <a:gd name="T23" fmla="*/ 2147483646 h 1702"/>
                  <a:gd name="T24" fmla="*/ 2147483646 w 1700"/>
                  <a:gd name="T25" fmla="*/ 2147483646 h 1702"/>
                  <a:gd name="T26" fmla="*/ 2147483646 w 1700"/>
                  <a:gd name="T27" fmla="*/ 2147483646 h 1702"/>
                  <a:gd name="T28" fmla="*/ 2147483646 w 1700"/>
                  <a:gd name="T29" fmla="*/ 2147483646 h 1702"/>
                  <a:gd name="T30" fmla="*/ 2147483646 w 1700"/>
                  <a:gd name="T31" fmla="*/ 2147483646 h 1702"/>
                  <a:gd name="T32" fmla="*/ 2147483646 w 1700"/>
                  <a:gd name="T33" fmla="*/ 2147483646 h 1702"/>
                  <a:gd name="T34" fmla="*/ 2147483646 w 1700"/>
                  <a:gd name="T35" fmla="*/ 2147483646 h 1702"/>
                  <a:gd name="T36" fmla="*/ 2147483646 w 1700"/>
                  <a:gd name="T37" fmla="*/ 2147483646 h 1702"/>
                  <a:gd name="T38" fmla="*/ 2147483646 w 1700"/>
                  <a:gd name="T39" fmla="*/ 2147483646 h 1702"/>
                  <a:gd name="T40" fmla="*/ 2147483646 w 1700"/>
                  <a:gd name="T41" fmla="*/ 2147483646 h 1702"/>
                  <a:gd name="T42" fmla="*/ 2147483646 w 1700"/>
                  <a:gd name="T43" fmla="*/ 2147483646 h 1702"/>
                  <a:gd name="T44" fmla="*/ 2147483646 w 1700"/>
                  <a:gd name="T45" fmla="*/ 2147483646 h 1702"/>
                  <a:gd name="T46" fmla="*/ 2147483646 w 1700"/>
                  <a:gd name="T47" fmla="*/ 2147483646 h 1702"/>
                  <a:gd name="T48" fmla="*/ 2147483646 w 1700"/>
                  <a:gd name="T49" fmla="*/ 2147483646 h 1702"/>
                  <a:gd name="T50" fmla="*/ 2147483646 w 1700"/>
                  <a:gd name="T51" fmla="*/ 2147483646 h 1702"/>
                  <a:gd name="T52" fmla="*/ 2147483646 w 1700"/>
                  <a:gd name="T53" fmla="*/ 2147483646 h 1702"/>
                  <a:gd name="T54" fmla="*/ 2147483646 w 1700"/>
                  <a:gd name="T55" fmla="*/ 2147483646 h 1702"/>
                  <a:gd name="T56" fmla="*/ 2147483646 w 1700"/>
                  <a:gd name="T57" fmla="*/ 2147483646 h 1702"/>
                  <a:gd name="T58" fmla="*/ 2147483646 w 1700"/>
                  <a:gd name="T59" fmla="*/ 2147483646 h 1702"/>
                  <a:gd name="T60" fmla="*/ 2147483646 w 1700"/>
                  <a:gd name="T61" fmla="*/ 2147483646 h 1702"/>
                  <a:gd name="T62" fmla="*/ 2147483646 w 1700"/>
                  <a:gd name="T63" fmla="*/ 2147483646 h 1702"/>
                  <a:gd name="T64" fmla="*/ 2147483646 w 1700"/>
                  <a:gd name="T65" fmla="*/ 2147483646 h 1702"/>
                  <a:gd name="T66" fmla="*/ 2147483646 w 1700"/>
                  <a:gd name="T67" fmla="*/ 2147483646 h 1702"/>
                  <a:gd name="T68" fmla="*/ 2147483646 w 1700"/>
                  <a:gd name="T69" fmla="*/ 2147483646 h 1702"/>
                  <a:gd name="T70" fmla="*/ 2147483646 w 1700"/>
                  <a:gd name="T71" fmla="*/ 2147483646 h 1702"/>
                  <a:gd name="T72" fmla="*/ 2147483646 w 1700"/>
                  <a:gd name="T73" fmla="*/ 2147483646 h 1702"/>
                  <a:gd name="T74" fmla="*/ 2147483646 w 1700"/>
                  <a:gd name="T75" fmla="*/ 2147483646 h 1702"/>
                  <a:gd name="T76" fmla="*/ 2147483646 w 1700"/>
                  <a:gd name="T77" fmla="*/ 2147483646 h 1702"/>
                  <a:gd name="T78" fmla="*/ 2147483646 w 1700"/>
                  <a:gd name="T79" fmla="*/ 2147483646 h 1702"/>
                  <a:gd name="T80" fmla="*/ 2147483646 w 1700"/>
                  <a:gd name="T81" fmla="*/ 2147483646 h 1702"/>
                  <a:gd name="T82" fmla="*/ 2147483646 w 1700"/>
                  <a:gd name="T83" fmla="*/ 2147483646 h 1702"/>
                  <a:gd name="T84" fmla="*/ 2147483646 w 1700"/>
                  <a:gd name="T85" fmla="*/ 2147483646 h 1702"/>
                  <a:gd name="T86" fmla="*/ 2147483646 w 1700"/>
                  <a:gd name="T87" fmla="*/ 2147483646 h 1702"/>
                  <a:gd name="T88" fmla="*/ 2147483646 w 1700"/>
                  <a:gd name="T89" fmla="*/ 2147483646 h 1702"/>
                  <a:gd name="T90" fmla="*/ 2147483646 w 1700"/>
                  <a:gd name="T91" fmla="*/ 2147483646 h 1702"/>
                  <a:gd name="T92" fmla="*/ 2147483646 w 1700"/>
                  <a:gd name="T93" fmla="*/ 2147483646 h 1702"/>
                  <a:gd name="T94" fmla="*/ 2147483646 w 1700"/>
                  <a:gd name="T95" fmla="*/ 2147483646 h 1702"/>
                  <a:gd name="T96" fmla="*/ 2147483646 w 1700"/>
                  <a:gd name="T97" fmla="*/ 2147483646 h 1702"/>
                  <a:gd name="T98" fmla="*/ 2147483646 w 1700"/>
                  <a:gd name="T99" fmla="*/ 2147483646 h 1702"/>
                  <a:gd name="T100" fmla="*/ 2147483646 w 1700"/>
                  <a:gd name="T101" fmla="*/ 2147483646 h 1702"/>
                  <a:gd name="T102" fmla="*/ 2147483646 w 1700"/>
                  <a:gd name="T103" fmla="*/ 2147483646 h 1702"/>
                  <a:gd name="T104" fmla="*/ 2147483646 w 1700"/>
                  <a:gd name="T105" fmla="*/ 2147483646 h 1702"/>
                  <a:gd name="T106" fmla="*/ 2147483646 w 1700"/>
                  <a:gd name="T107" fmla="*/ 2147483646 h 1702"/>
                  <a:gd name="T108" fmla="*/ 2147483646 w 1700"/>
                  <a:gd name="T109" fmla="*/ 2147483646 h 1702"/>
                  <a:gd name="T110" fmla="*/ 2147483646 w 1700"/>
                  <a:gd name="T111" fmla="*/ 2147483646 h 1702"/>
                  <a:gd name="T112" fmla="*/ 2147483646 w 1700"/>
                  <a:gd name="T113" fmla="*/ 2147483646 h 1702"/>
                  <a:gd name="T114" fmla="*/ 2147483646 w 1700"/>
                  <a:gd name="T115" fmla="*/ 2147483646 h 1702"/>
                  <a:gd name="T116" fmla="*/ 2147483646 w 1700"/>
                  <a:gd name="T117" fmla="*/ 2147483646 h 1702"/>
                  <a:gd name="T118" fmla="*/ 2147483646 w 1700"/>
                  <a:gd name="T119" fmla="*/ 2147483646 h 1702"/>
                  <a:gd name="T120" fmla="*/ 2147483646 w 1700"/>
                  <a:gd name="T121" fmla="*/ 2147483646 h 1702"/>
                  <a:gd name="T122" fmla="*/ 2147483646 w 1700"/>
                  <a:gd name="T123" fmla="*/ 2147483646 h 1702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700"/>
                  <a:gd name="T187" fmla="*/ 0 h 1702"/>
                  <a:gd name="T188" fmla="*/ 1700 w 1700"/>
                  <a:gd name="T189" fmla="*/ 1702 h 1702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700" h="1702">
                    <a:moveTo>
                      <a:pt x="10" y="718"/>
                    </a:moveTo>
                    <a:lnTo>
                      <a:pt x="24" y="966"/>
                    </a:lnTo>
                    <a:lnTo>
                      <a:pt x="22" y="968"/>
                    </a:lnTo>
                    <a:lnTo>
                      <a:pt x="18" y="970"/>
                    </a:lnTo>
                    <a:lnTo>
                      <a:pt x="16" y="974"/>
                    </a:lnTo>
                    <a:lnTo>
                      <a:pt x="16" y="978"/>
                    </a:lnTo>
                    <a:lnTo>
                      <a:pt x="16" y="982"/>
                    </a:lnTo>
                    <a:lnTo>
                      <a:pt x="20" y="986"/>
                    </a:lnTo>
                    <a:lnTo>
                      <a:pt x="22" y="988"/>
                    </a:lnTo>
                    <a:lnTo>
                      <a:pt x="28" y="990"/>
                    </a:lnTo>
                    <a:lnTo>
                      <a:pt x="80" y="1228"/>
                    </a:lnTo>
                    <a:lnTo>
                      <a:pt x="76" y="1230"/>
                    </a:lnTo>
                    <a:lnTo>
                      <a:pt x="74" y="1232"/>
                    </a:lnTo>
                    <a:lnTo>
                      <a:pt x="72" y="1236"/>
                    </a:lnTo>
                    <a:lnTo>
                      <a:pt x="72" y="1240"/>
                    </a:lnTo>
                    <a:lnTo>
                      <a:pt x="72" y="1246"/>
                    </a:lnTo>
                    <a:lnTo>
                      <a:pt x="74" y="1248"/>
                    </a:lnTo>
                    <a:lnTo>
                      <a:pt x="78" y="1252"/>
                    </a:lnTo>
                    <a:lnTo>
                      <a:pt x="84" y="1252"/>
                    </a:lnTo>
                    <a:lnTo>
                      <a:pt x="88" y="1252"/>
                    </a:lnTo>
                    <a:lnTo>
                      <a:pt x="90" y="1250"/>
                    </a:lnTo>
                    <a:lnTo>
                      <a:pt x="412" y="1618"/>
                    </a:lnTo>
                    <a:lnTo>
                      <a:pt x="410" y="1622"/>
                    </a:lnTo>
                    <a:lnTo>
                      <a:pt x="410" y="1626"/>
                    </a:lnTo>
                    <a:lnTo>
                      <a:pt x="412" y="1630"/>
                    </a:lnTo>
                    <a:lnTo>
                      <a:pt x="414" y="1634"/>
                    </a:lnTo>
                    <a:lnTo>
                      <a:pt x="418" y="1636"/>
                    </a:lnTo>
                    <a:lnTo>
                      <a:pt x="422" y="1638"/>
                    </a:lnTo>
                    <a:lnTo>
                      <a:pt x="426" y="1636"/>
                    </a:lnTo>
                    <a:lnTo>
                      <a:pt x="430" y="1636"/>
                    </a:lnTo>
                    <a:lnTo>
                      <a:pt x="434" y="1630"/>
                    </a:lnTo>
                    <a:lnTo>
                      <a:pt x="686" y="1656"/>
                    </a:lnTo>
                    <a:lnTo>
                      <a:pt x="686" y="1658"/>
                    </a:lnTo>
                    <a:lnTo>
                      <a:pt x="686" y="1666"/>
                    </a:lnTo>
                    <a:lnTo>
                      <a:pt x="692" y="1674"/>
                    </a:lnTo>
                    <a:lnTo>
                      <a:pt x="700" y="1680"/>
                    </a:lnTo>
                    <a:lnTo>
                      <a:pt x="708" y="1680"/>
                    </a:lnTo>
                    <a:lnTo>
                      <a:pt x="716" y="1680"/>
                    </a:lnTo>
                    <a:lnTo>
                      <a:pt x="724" y="1676"/>
                    </a:lnTo>
                    <a:lnTo>
                      <a:pt x="728" y="1670"/>
                    </a:lnTo>
                    <a:lnTo>
                      <a:pt x="732" y="1662"/>
                    </a:lnTo>
                    <a:lnTo>
                      <a:pt x="958" y="1692"/>
                    </a:lnTo>
                    <a:lnTo>
                      <a:pt x="958" y="1696"/>
                    </a:lnTo>
                    <a:lnTo>
                      <a:pt x="962" y="1700"/>
                    </a:lnTo>
                    <a:lnTo>
                      <a:pt x="964" y="1702"/>
                    </a:lnTo>
                    <a:lnTo>
                      <a:pt x="970" y="1702"/>
                    </a:lnTo>
                    <a:lnTo>
                      <a:pt x="974" y="1702"/>
                    </a:lnTo>
                    <a:lnTo>
                      <a:pt x="978" y="1698"/>
                    </a:lnTo>
                    <a:lnTo>
                      <a:pt x="980" y="1696"/>
                    </a:lnTo>
                    <a:lnTo>
                      <a:pt x="982" y="1690"/>
                    </a:lnTo>
                    <a:lnTo>
                      <a:pt x="980" y="1688"/>
                    </a:lnTo>
                    <a:lnTo>
                      <a:pt x="1450" y="1462"/>
                    </a:lnTo>
                    <a:lnTo>
                      <a:pt x="1452" y="1462"/>
                    </a:lnTo>
                    <a:lnTo>
                      <a:pt x="1550" y="1270"/>
                    </a:lnTo>
                    <a:lnTo>
                      <a:pt x="1558" y="1272"/>
                    </a:lnTo>
                    <a:lnTo>
                      <a:pt x="1566" y="1274"/>
                    </a:lnTo>
                    <a:lnTo>
                      <a:pt x="1574" y="1272"/>
                    </a:lnTo>
                    <a:lnTo>
                      <a:pt x="1582" y="1270"/>
                    </a:lnTo>
                    <a:lnTo>
                      <a:pt x="1588" y="1266"/>
                    </a:lnTo>
                    <a:lnTo>
                      <a:pt x="1594" y="1262"/>
                    </a:lnTo>
                    <a:lnTo>
                      <a:pt x="1600" y="1256"/>
                    </a:lnTo>
                    <a:lnTo>
                      <a:pt x="1602" y="1248"/>
                    </a:lnTo>
                    <a:lnTo>
                      <a:pt x="1606" y="1240"/>
                    </a:lnTo>
                    <a:lnTo>
                      <a:pt x="1606" y="1232"/>
                    </a:lnTo>
                    <a:lnTo>
                      <a:pt x="1604" y="1222"/>
                    </a:lnTo>
                    <a:lnTo>
                      <a:pt x="1600" y="1212"/>
                    </a:lnTo>
                    <a:lnTo>
                      <a:pt x="1594" y="1204"/>
                    </a:lnTo>
                    <a:lnTo>
                      <a:pt x="1586" y="1198"/>
                    </a:lnTo>
                    <a:lnTo>
                      <a:pt x="1682" y="1002"/>
                    </a:lnTo>
                    <a:lnTo>
                      <a:pt x="1688" y="1002"/>
                    </a:lnTo>
                    <a:lnTo>
                      <a:pt x="1692" y="1002"/>
                    </a:lnTo>
                    <a:lnTo>
                      <a:pt x="1696" y="1000"/>
                    </a:lnTo>
                    <a:lnTo>
                      <a:pt x="1698" y="996"/>
                    </a:lnTo>
                    <a:lnTo>
                      <a:pt x="1700" y="992"/>
                    </a:lnTo>
                    <a:lnTo>
                      <a:pt x="1698" y="986"/>
                    </a:lnTo>
                    <a:lnTo>
                      <a:pt x="1696" y="982"/>
                    </a:lnTo>
                    <a:lnTo>
                      <a:pt x="1692" y="980"/>
                    </a:lnTo>
                    <a:lnTo>
                      <a:pt x="1688" y="980"/>
                    </a:lnTo>
                    <a:lnTo>
                      <a:pt x="1686" y="980"/>
                    </a:lnTo>
                    <a:lnTo>
                      <a:pt x="1620" y="504"/>
                    </a:lnTo>
                    <a:lnTo>
                      <a:pt x="1626" y="500"/>
                    </a:lnTo>
                    <a:lnTo>
                      <a:pt x="1628" y="492"/>
                    </a:lnTo>
                    <a:lnTo>
                      <a:pt x="1626" y="488"/>
                    </a:lnTo>
                    <a:lnTo>
                      <a:pt x="1624" y="484"/>
                    </a:lnTo>
                    <a:lnTo>
                      <a:pt x="1620" y="482"/>
                    </a:lnTo>
                    <a:lnTo>
                      <a:pt x="1616" y="480"/>
                    </a:lnTo>
                    <a:lnTo>
                      <a:pt x="1610" y="482"/>
                    </a:lnTo>
                    <a:lnTo>
                      <a:pt x="1442" y="296"/>
                    </a:lnTo>
                    <a:lnTo>
                      <a:pt x="1446" y="290"/>
                    </a:lnTo>
                    <a:lnTo>
                      <a:pt x="1448" y="282"/>
                    </a:lnTo>
                    <a:lnTo>
                      <a:pt x="1446" y="272"/>
                    </a:lnTo>
                    <a:lnTo>
                      <a:pt x="1440" y="264"/>
                    </a:lnTo>
                    <a:lnTo>
                      <a:pt x="1432" y="260"/>
                    </a:lnTo>
                    <a:lnTo>
                      <a:pt x="1424" y="258"/>
                    </a:lnTo>
                    <a:lnTo>
                      <a:pt x="1416" y="258"/>
                    </a:lnTo>
                    <a:lnTo>
                      <a:pt x="1408" y="262"/>
                    </a:lnTo>
                    <a:lnTo>
                      <a:pt x="1250" y="102"/>
                    </a:lnTo>
                    <a:lnTo>
                      <a:pt x="1252" y="96"/>
                    </a:lnTo>
                    <a:lnTo>
                      <a:pt x="1252" y="90"/>
                    </a:lnTo>
                    <a:lnTo>
                      <a:pt x="1250" y="86"/>
                    </a:lnTo>
                    <a:lnTo>
                      <a:pt x="1246" y="84"/>
                    </a:lnTo>
                    <a:lnTo>
                      <a:pt x="1240" y="84"/>
                    </a:lnTo>
                    <a:lnTo>
                      <a:pt x="1234" y="86"/>
                    </a:lnTo>
                    <a:lnTo>
                      <a:pt x="1230" y="90"/>
                    </a:lnTo>
                    <a:lnTo>
                      <a:pt x="736" y="10"/>
                    </a:lnTo>
                    <a:lnTo>
                      <a:pt x="734" y="6"/>
                    </a:lnTo>
                    <a:lnTo>
                      <a:pt x="732" y="2"/>
                    </a:lnTo>
                    <a:lnTo>
                      <a:pt x="728" y="0"/>
                    </a:lnTo>
                    <a:lnTo>
                      <a:pt x="724" y="0"/>
                    </a:lnTo>
                    <a:lnTo>
                      <a:pt x="720" y="0"/>
                    </a:lnTo>
                    <a:lnTo>
                      <a:pt x="716" y="4"/>
                    </a:lnTo>
                    <a:lnTo>
                      <a:pt x="712" y="6"/>
                    </a:lnTo>
                    <a:lnTo>
                      <a:pt x="712" y="12"/>
                    </a:lnTo>
                    <a:lnTo>
                      <a:pt x="490" y="108"/>
                    </a:lnTo>
                    <a:lnTo>
                      <a:pt x="486" y="102"/>
                    </a:lnTo>
                    <a:lnTo>
                      <a:pt x="482" y="98"/>
                    </a:lnTo>
                    <a:lnTo>
                      <a:pt x="476" y="96"/>
                    </a:lnTo>
                    <a:lnTo>
                      <a:pt x="470" y="96"/>
                    </a:lnTo>
                    <a:lnTo>
                      <a:pt x="462" y="96"/>
                    </a:lnTo>
                    <a:lnTo>
                      <a:pt x="456" y="102"/>
                    </a:lnTo>
                    <a:lnTo>
                      <a:pt x="452" y="108"/>
                    </a:lnTo>
                    <a:lnTo>
                      <a:pt x="450" y="116"/>
                    </a:lnTo>
                    <a:lnTo>
                      <a:pt x="452" y="122"/>
                    </a:lnTo>
                    <a:lnTo>
                      <a:pt x="454" y="126"/>
                    </a:lnTo>
                    <a:lnTo>
                      <a:pt x="250" y="248"/>
                    </a:lnTo>
                    <a:lnTo>
                      <a:pt x="248" y="244"/>
                    </a:lnTo>
                    <a:lnTo>
                      <a:pt x="242" y="244"/>
                    </a:lnTo>
                    <a:lnTo>
                      <a:pt x="238" y="244"/>
                    </a:lnTo>
                    <a:lnTo>
                      <a:pt x="234" y="248"/>
                    </a:lnTo>
                    <a:lnTo>
                      <a:pt x="232" y="250"/>
                    </a:lnTo>
                    <a:lnTo>
                      <a:pt x="230" y="256"/>
                    </a:lnTo>
                    <a:lnTo>
                      <a:pt x="232" y="260"/>
                    </a:lnTo>
                    <a:lnTo>
                      <a:pt x="236" y="266"/>
                    </a:lnTo>
                    <a:lnTo>
                      <a:pt x="138" y="474"/>
                    </a:lnTo>
                    <a:lnTo>
                      <a:pt x="130" y="472"/>
                    </a:lnTo>
                    <a:lnTo>
                      <a:pt x="122" y="474"/>
                    </a:lnTo>
                    <a:lnTo>
                      <a:pt x="114" y="480"/>
                    </a:lnTo>
                    <a:lnTo>
                      <a:pt x="108" y="488"/>
                    </a:lnTo>
                    <a:lnTo>
                      <a:pt x="106" y="496"/>
                    </a:lnTo>
                    <a:lnTo>
                      <a:pt x="108" y="502"/>
                    </a:lnTo>
                    <a:lnTo>
                      <a:pt x="110" y="508"/>
                    </a:lnTo>
                    <a:lnTo>
                      <a:pt x="116" y="516"/>
                    </a:lnTo>
                    <a:lnTo>
                      <a:pt x="16" y="696"/>
                    </a:lnTo>
                    <a:lnTo>
                      <a:pt x="12" y="696"/>
                    </a:lnTo>
                    <a:lnTo>
                      <a:pt x="8" y="696"/>
                    </a:lnTo>
                    <a:lnTo>
                      <a:pt x="4" y="698"/>
                    </a:lnTo>
                    <a:lnTo>
                      <a:pt x="2" y="702"/>
                    </a:lnTo>
                    <a:lnTo>
                      <a:pt x="0" y="708"/>
                    </a:lnTo>
                    <a:lnTo>
                      <a:pt x="2" y="712"/>
                    </a:lnTo>
                    <a:lnTo>
                      <a:pt x="4" y="714"/>
                    </a:lnTo>
                    <a:lnTo>
                      <a:pt x="6" y="718"/>
                    </a:lnTo>
                    <a:lnTo>
                      <a:pt x="10" y="718"/>
                    </a:lnTo>
                    <a:close/>
                    <a:moveTo>
                      <a:pt x="954" y="74"/>
                    </a:moveTo>
                    <a:lnTo>
                      <a:pt x="954" y="74"/>
                    </a:lnTo>
                    <a:lnTo>
                      <a:pt x="956" y="80"/>
                    </a:lnTo>
                    <a:lnTo>
                      <a:pt x="602" y="376"/>
                    </a:lnTo>
                    <a:lnTo>
                      <a:pt x="598" y="374"/>
                    </a:lnTo>
                    <a:lnTo>
                      <a:pt x="592" y="372"/>
                    </a:lnTo>
                    <a:lnTo>
                      <a:pt x="590" y="372"/>
                    </a:lnTo>
                    <a:lnTo>
                      <a:pt x="542" y="270"/>
                    </a:lnTo>
                    <a:lnTo>
                      <a:pt x="480" y="134"/>
                    </a:lnTo>
                    <a:lnTo>
                      <a:pt x="484" y="130"/>
                    </a:lnTo>
                    <a:lnTo>
                      <a:pt x="488" y="126"/>
                    </a:lnTo>
                    <a:lnTo>
                      <a:pt x="490" y="122"/>
                    </a:lnTo>
                    <a:lnTo>
                      <a:pt x="492" y="116"/>
                    </a:lnTo>
                    <a:lnTo>
                      <a:pt x="954" y="74"/>
                    </a:lnTo>
                    <a:close/>
                    <a:moveTo>
                      <a:pt x="1424" y="304"/>
                    </a:moveTo>
                    <a:lnTo>
                      <a:pt x="1424" y="304"/>
                    </a:lnTo>
                    <a:lnTo>
                      <a:pt x="1432" y="302"/>
                    </a:lnTo>
                    <a:lnTo>
                      <a:pt x="1514" y="498"/>
                    </a:lnTo>
                    <a:lnTo>
                      <a:pt x="1608" y="726"/>
                    </a:lnTo>
                    <a:lnTo>
                      <a:pt x="1606" y="728"/>
                    </a:lnTo>
                    <a:lnTo>
                      <a:pt x="1604" y="732"/>
                    </a:lnTo>
                    <a:lnTo>
                      <a:pt x="1242" y="512"/>
                    </a:lnTo>
                    <a:lnTo>
                      <a:pt x="1246" y="504"/>
                    </a:lnTo>
                    <a:lnTo>
                      <a:pt x="1246" y="494"/>
                    </a:lnTo>
                    <a:lnTo>
                      <a:pt x="1246" y="486"/>
                    </a:lnTo>
                    <a:lnTo>
                      <a:pt x="1244" y="480"/>
                    </a:lnTo>
                    <a:lnTo>
                      <a:pt x="1240" y="472"/>
                    </a:lnTo>
                    <a:lnTo>
                      <a:pt x="1236" y="466"/>
                    </a:lnTo>
                    <a:lnTo>
                      <a:pt x="1408" y="300"/>
                    </a:lnTo>
                    <a:lnTo>
                      <a:pt x="1416" y="304"/>
                    </a:lnTo>
                    <a:lnTo>
                      <a:pt x="1424" y="304"/>
                    </a:lnTo>
                    <a:close/>
                    <a:moveTo>
                      <a:pt x="1188" y="1554"/>
                    </a:moveTo>
                    <a:lnTo>
                      <a:pt x="1188" y="1554"/>
                    </a:lnTo>
                    <a:lnTo>
                      <a:pt x="1186" y="1550"/>
                    </a:lnTo>
                    <a:lnTo>
                      <a:pt x="1184" y="1546"/>
                    </a:lnTo>
                    <a:lnTo>
                      <a:pt x="1280" y="1116"/>
                    </a:lnTo>
                    <a:lnTo>
                      <a:pt x="1286" y="1118"/>
                    </a:lnTo>
                    <a:lnTo>
                      <a:pt x="1292" y="1116"/>
                    </a:lnTo>
                    <a:lnTo>
                      <a:pt x="1298" y="1114"/>
                    </a:lnTo>
                    <a:lnTo>
                      <a:pt x="1302" y="1112"/>
                    </a:lnTo>
                    <a:lnTo>
                      <a:pt x="1306" y="1106"/>
                    </a:lnTo>
                    <a:lnTo>
                      <a:pt x="1406" y="1158"/>
                    </a:lnTo>
                    <a:lnTo>
                      <a:pt x="1526" y="1222"/>
                    </a:lnTo>
                    <a:lnTo>
                      <a:pt x="1524" y="1232"/>
                    </a:lnTo>
                    <a:lnTo>
                      <a:pt x="1526" y="1240"/>
                    </a:lnTo>
                    <a:lnTo>
                      <a:pt x="1528" y="1248"/>
                    </a:lnTo>
                    <a:lnTo>
                      <a:pt x="1532" y="1254"/>
                    </a:lnTo>
                    <a:lnTo>
                      <a:pt x="1536" y="1260"/>
                    </a:lnTo>
                    <a:lnTo>
                      <a:pt x="1356" y="1412"/>
                    </a:lnTo>
                    <a:lnTo>
                      <a:pt x="1188" y="1554"/>
                    </a:lnTo>
                    <a:close/>
                    <a:moveTo>
                      <a:pt x="688" y="1648"/>
                    </a:moveTo>
                    <a:lnTo>
                      <a:pt x="290" y="1406"/>
                    </a:lnTo>
                    <a:lnTo>
                      <a:pt x="292" y="1400"/>
                    </a:lnTo>
                    <a:lnTo>
                      <a:pt x="724" y="1364"/>
                    </a:lnTo>
                    <a:lnTo>
                      <a:pt x="728" y="1372"/>
                    </a:lnTo>
                    <a:lnTo>
                      <a:pt x="732" y="1376"/>
                    </a:lnTo>
                    <a:lnTo>
                      <a:pt x="720" y="1490"/>
                    </a:lnTo>
                    <a:lnTo>
                      <a:pt x="702" y="1634"/>
                    </a:lnTo>
                    <a:lnTo>
                      <a:pt x="694" y="1638"/>
                    </a:lnTo>
                    <a:lnTo>
                      <a:pt x="688" y="1648"/>
                    </a:lnTo>
                    <a:close/>
                    <a:moveTo>
                      <a:pt x="40" y="978"/>
                    </a:moveTo>
                    <a:lnTo>
                      <a:pt x="40" y="978"/>
                    </a:lnTo>
                    <a:lnTo>
                      <a:pt x="40" y="976"/>
                    </a:lnTo>
                    <a:lnTo>
                      <a:pt x="286" y="932"/>
                    </a:lnTo>
                    <a:lnTo>
                      <a:pt x="288" y="938"/>
                    </a:lnTo>
                    <a:lnTo>
                      <a:pt x="294" y="944"/>
                    </a:lnTo>
                    <a:lnTo>
                      <a:pt x="300" y="946"/>
                    </a:lnTo>
                    <a:lnTo>
                      <a:pt x="308" y="948"/>
                    </a:lnTo>
                    <a:lnTo>
                      <a:pt x="304" y="990"/>
                    </a:lnTo>
                    <a:lnTo>
                      <a:pt x="280" y="1388"/>
                    </a:lnTo>
                    <a:lnTo>
                      <a:pt x="274" y="1390"/>
                    </a:lnTo>
                    <a:lnTo>
                      <a:pt x="34" y="986"/>
                    </a:lnTo>
                    <a:lnTo>
                      <a:pt x="38" y="982"/>
                    </a:lnTo>
                    <a:lnTo>
                      <a:pt x="40" y="978"/>
                    </a:lnTo>
                    <a:close/>
                    <a:moveTo>
                      <a:pt x="958" y="82"/>
                    </a:moveTo>
                    <a:lnTo>
                      <a:pt x="958" y="82"/>
                    </a:lnTo>
                    <a:lnTo>
                      <a:pt x="962" y="84"/>
                    </a:lnTo>
                    <a:lnTo>
                      <a:pt x="966" y="84"/>
                    </a:lnTo>
                    <a:lnTo>
                      <a:pt x="970" y="84"/>
                    </a:lnTo>
                    <a:lnTo>
                      <a:pt x="974" y="80"/>
                    </a:lnTo>
                    <a:lnTo>
                      <a:pt x="1118" y="336"/>
                    </a:lnTo>
                    <a:lnTo>
                      <a:pt x="1186" y="458"/>
                    </a:lnTo>
                    <a:lnTo>
                      <a:pt x="1180" y="464"/>
                    </a:lnTo>
                    <a:lnTo>
                      <a:pt x="1174" y="470"/>
                    </a:lnTo>
                    <a:lnTo>
                      <a:pt x="1170" y="476"/>
                    </a:lnTo>
                    <a:lnTo>
                      <a:pt x="1166" y="484"/>
                    </a:lnTo>
                    <a:lnTo>
                      <a:pt x="1062" y="466"/>
                    </a:lnTo>
                    <a:lnTo>
                      <a:pt x="604" y="386"/>
                    </a:lnTo>
                    <a:lnTo>
                      <a:pt x="604" y="384"/>
                    </a:lnTo>
                    <a:lnTo>
                      <a:pt x="602" y="380"/>
                    </a:lnTo>
                    <a:lnTo>
                      <a:pt x="958" y="82"/>
                    </a:lnTo>
                    <a:close/>
                    <a:moveTo>
                      <a:pt x="1610" y="746"/>
                    </a:moveTo>
                    <a:lnTo>
                      <a:pt x="1300" y="1074"/>
                    </a:lnTo>
                    <a:lnTo>
                      <a:pt x="1294" y="1072"/>
                    </a:lnTo>
                    <a:lnTo>
                      <a:pt x="1286" y="1070"/>
                    </a:lnTo>
                    <a:lnTo>
                      <a:pt x="1282" y="1070"/>
                    </a:lnTo>
                    <a:lnTo>
                      <a:pt x="1280" y="1054"/>
                    </a:lnTo>
                    <a:lnTo>
                      <a:pt x="1214" y="534"/>
                    </a:lnTo>
                    <a:lnTo>
                      <a:pt x="1222" y="532"/>
                    </a:lnTo>
                    <a:lnTo>
                      <a:pt x="1230" y="528"/>
                    </a:lnTo>
                    <a:lnTo>
                      <a:pt x="1236" y="522"/>
                    </a:lnTo>
                    <a:lnTo>
                      <a:pt x="1242" y="514"/>
                    </a:lnTo>
                    <a:lnTo>
                      <a:pt x="1604" y="734"/>
                    </a:lnTo>
                    <a:lnTo>
                      <a:pt x="1604" y="736"/>
                    </a:lnTo>
                    <a:lnTo>
                      <a:pt x="1606" y="742"/>
                    </a:lnTo>
                    <a:lnTo>
                      <a:pt x="1610" y="746"/>
                    </a:lnTo>
                    <a:close/>
                    <a:moveTo>
                      <a:pt x="1176" y="1544"/>
                    </a:moveTo>
                    <a:lnTo>
                      <a:pt x="1176" y="1544"/>
                    </a:lnTo>
                    <a:lnTo>
                      <a:pt x="1172" y="1544"/>
                    </a:lnTo>
                    <a:lnTo>
                      <a:pt x="1168" y="1546"/>
                    </a:lnTo>
                    <a:lnTo>
                      <a:pt x="1166" y="1550"/>
                    </a:lnTo>
                    <a:lnTo>
                      <a:pt x="1164" y="1554"/>
                    </a:lnTo>
                    <a:lnTo>
                      <a:pt x="1058" y="1506"/>
                    </a:lnTo>
                    <a:lnTo>
                      <a:pt x="748" y="1366"/>
                    </a:lnTo>
                    <a:lnTo>
                      <a:pt x="748" y="1364"/>
                    </a:lnTo>
                    <a:lnTo>
                      <a:pt x="746" y="1358"/>
                    </a:lnTo>
                    <a:lnTo>
                      <a:pt x="1264" y="1104"/>
                    </a:lnTo>
                    <a:lnTo>
                      <a:pt x="1270" y="1112"/>
                    </a:lnTo>
                    <a:lnTo>
                      <a:pt x="1278" y="1116"/>
                    </a:lnTo>
                    <a:lnTo>
                      <a:pt x="1182" y="1546"/>
                    </a:lnTo>
                    <a:lnTo>
                      <a:pt x="1176" y="1544"/>
                    </a:lnTo>
                    <a:close/>
                    <a:moveTo>
                      <a:pt x="292" y="1398"/>
                    </a:moveTo>
                    <a:lnTo>
                      <a:pt x="292" y="1398"/>
                    </a:lnTo>
                    <a:lnTo>
                      <a:pt x="292" y="1394"/>
                    </a:lnTo>
                    <a:lnTo>
                      <a:pt x="290" y="1390"/>
                    </a:lnTo>
                    <a:lnTo>
                      <a:pt x="286" y="1388"/>
                    </a:lnTo>
                    <a:lnTo>
                      <a:pt x="282" y="1388"/>
                    </a:lnTo>
                    <a:lnTo>
                      <a:pt x="302" y="1080"/>
                    </a:lnTo>
                    <a:lnTo>
                      <a:pt x="310" y="948"/>
                    </a:lnTo>
                    <a:lnTo>
                      <a:pt x="318" y="946"/>
                    </a:lnTo>
                    <a:lnTo>
                      <a:pt x="324" y="942"/>
                    </a:lnTo>
                    <a:lnTo>
                      <a:pt x="458" y="1078"/>
                    </a:lnTo>
                    <a:lnTo>
                      <a:pt x="728" y="1356"/>
                    </a:lnTo>
                    <a:lnTo>
                      <a:pt x="724" y="1362"/>
                    </a:lnTo>
                    <a:lnTo>
                      <a:pt x="292" y="1398"/>
                    </a:lnTo>
                    <a:close/>
                    <a:moveTo>
                      <a:pt x="730" y="1354"/>
                    </a:moveTo>
                    <a:lnTo>
                      <a:pt x="326" y="940"/>
                    </a:lnTo>
                    <a:lnTo>
                      <a:pt x="330" y="932"/>
                    </a:lnTo>
                    <a:lnTo>
                      <a:pt x="332" y="924"/>
                    </a:lnTo>
                    <a:lnTo>
                      <a:pt x="682" y="872"/>
                    </a:lnTo>
                    <a:lnTo>
                      <a:pt x="786" y="856"/>
                    </a:lnTo>
                    <a:lnTo>
                      <a:pt x="790" y="868"/>
                    </a:lnTo>
                    <a:lnTo>
                      <a:pt x="796" y="878"/>
                    </a:lnTo>
                    <a:lnTo>
                      <a:pt x="806" y="886"/>
                    </a:lnTo>
                    <a:lnTo>
                      <a:pt x="818" y="890"/>
                    </a:lnTo>
                    <a:lnTo>
                      <a:pt x="788" y="1060"/>
                    </a:lnTo>
                    <a:lnTo>
                      <a:pt x="736" y="1352"/>
                    </a:lnTo>
                    <a:lnTo>
                      <a:pt x="730" y="1354"/>
                    </a:lnTo>
                    <a:close/>
                    <a:moveTo>
                      <a:pt x="604" y="388"/>
                    </a:moveTo>
                    <a:lnTo>
                      <a:pt x="1166" y="486"/>
                    </a:lnTo>
                    <a:lnTo>
                      <a:pt x="1166" y="494"/>
                    </a:lnTo>
                    <a:lnTo>
                      <a:pt x="1166" y="502"/>
                    </a:lnTo>
                    <a:lnTo>
                      <a:pt x="1168" y="508"/>
                    </a:lnTo>
                    <a:lnTo>
                      <a:pt x="1174" y="520"/>
                    </a:lnTo>
                    <a:lnTo>
                      <a:pt x="1040" y="648"/>
                    </a:lnTo>
                    <a:lnTo>
                      <a:pt x="854" y="822"/>
                    </a:lnTo>
                    <a:lnTo>
                      <a:pt x="848" y="816"/>
                    </a:lnTo>
                    <a:lnTo>
                      <a:pt x="842" y="812"/>
                    </a:lnTo>
                    <a:lnTo>
                      <a:pt x="834" y="810"/>
                    </a:lnTo>
                    <a:lnTo>
                      <a:pt x="826" y="810"/>
                    </a:lnTo>
                    <a:lnTo>
                      <a:pt x="818" y="810"/>
                    </a:lnTo>
                    <a:lnTo>
                      <a:pt x="810" y="812"/>
                    </a:lnTo>
                    <a:lnTo>
                      <a:pt x="600" y="394"/>
                    </a:lnTo>
                    <a:lnTo>
                      <a:pt x="604" y="388"/>
                    </a:lnTo>
                    <a:close/>
                    <a:moveTo>
                      <a:pt x="1206" y="536"/>
                    </a:moveTo>
                    <a:lnTo>
                      <a:pt x="1206" y="536"/>
                    </a:lnTo>
                    <a:lnTo>
                      <a:pt x="1212" y="536"/>
                    </a:lnTo>
                    <a:lnTo>
                      <a:pt x="1280" y="1070"/>
                    </a:lnTo>
                    <a:lnTo>
                      <a:pt x="1270" y="1076"/>
                    </a:lnTo>
                    <a:lnTo>
                      <a:pt x="1264" y="1082"/>
                    </a:lnTo>
                    <a:lnTo>
                      <a:pt x="864" y="866"/>
                    </a:lnTo>
                    <a:lnTo>
                      <a:pt x="866" y="858"/>
                    </a:lnTo>
                    <a:lnTo>
                      <a:pt x="866" y="850"/>
                    </a:lnTo>
                    <a:lnTo>
                      <a:pt x="866" y="842"/>
                    </a:lnTo>
                    <a:lnTo>
                      <a:pt x="864" y="836"/>
                    </a:lnTo>
                    <a:lnTo>
                      <a:pt x="860" y="828"/>
                    </a:lnTo>
                    <a:lnTo>
                      <a:pt x="856" y="824"/>
                    </a:lnTo>
                    <a:lnTo>
                      <a:pt x="1176" y="522"/>
                    </a:lnTo>
                    <a:lnTo>
                      <a:pt x="1182" y="528"/>
                    </a:lnTo>
                    <a:lnTo>
                      <a:pt x="1190" y="532"/>
                    </a:lnTo>
                    <a:lnTo>
                      <a:pt x="1198" y="534"/>
                    </a:lnTo>
                    <a:lnTo>
                      <a:pt x="1206" y="536"/>
                    </a:lnTo>
                    <a:close/>
                    <a:moveTo>
                      <a:pt x="738" y="1352"/>
                    </a:moveTo>
                    <a:lnTo>
                      <a:pt x="822" y="890"/>
                    </a:lnTo>
                    <a:lnTo>
                      <a:pt x="826" y="890"/>
                    </a:lnTo>
                    <a:lnTo>
                      <a:pt x="838" y="890"/>
                    </a:lnTo>
                    <a:lnTo>
                      <a:pt x="848" y="884"/>
                    </a:lnTo>
                    <a:lnTo>
                      <a:pt x="856" y="878"/>
                    </a:lnTo>
                    <a:lnTo>
                      <a:pt x="862" y="868"/>
                    </a:lnTo>
                    <a:lnTo>
                      <a:pt x="1264" y="1084"/>
                    </a:lnTo>
                    <a:lnTo>
                      <a:pt x="1262" y="1094"/>
                    </a:lnTo>
                    <a:lnTo>
                      <a:pt x="1264" y="1102"/>
                    </a:lnTo>
                    <a:lnTo>
                      <a:pt x="798" y="1330"/>
                    </a:lnTo>
                    <a:lnTo>
                      <a:pt x="746" y="1356"/>
                    </a:lnTo>
                    <a:lnTo>
                      <a:pt x="742" y="1354"/>
                    </a:lnTo>
                    <a:lnTo>
                      <a:pt x="738" y="1352"/>
                    </a:lnTo>
                    <a:close/>
                    <a:moveTo>
                      <a:pt x="592" y="396"/>
                    </a:moveTo>
                    <a:lnTo>
                      <a:pt x="592" y="396"/>
                    </a:lnTo>
                    <a:lnTo>
                      <a:pt x="598" y="394"/>
                    </a:lnTo>
                    <a:lnTo>
                      <a:pt x="808" y="814"/>
                    </a:lnTo>
                    <a:lnTo>
                      <a:pt x="800" y="820"/>
                    </a:lnTo>
                    <a:lnTo>
                      <a:pt x="792" y="828"/>
                    </a:lnTo>
                    <a:lnTo>
                      <a:pt x="786" y="838"/>
                    </a:lnTo>
                    <a:lnTo>
                      <a:pt x="786" y="850"/>
                    </a:lnTo>
                    <a:lnTo>
                      <a:pt x="786" y="854"/>
                    </a:lnTo>
                    <a:lnTo>
                      <a:pt x="332" y="920"/>
                    </a:lnTo>
                    <a:lnTo>
                      <a:pt x="328" y="912"/>
                    </a:lnTo>
                    <a:lnTo>
                      <a:pt x="322" y="904"/>
                    </a:lnTo>
                    <a:lnTo>
                      <a:pt x="414" y="730"/>
                    </a:lnTo>
                    <a:lnTo>
                      <a:pt x="590" y="396"/>
                    </a:lnTo>
                    <a:lnTo>
                      <a:pt x="592" y="396"/>
                    </a:lnTo>
                    <a:close/>
                    <a:moveTo>
                      <a:pt x="708" y="1634"/>
                    </a:moveTo>
                    <a:lnTo>
                      <a:pt x="708" y="1634"/>
                    </a:lnTo>
                    <a:lnTo>
                      <a:pt x="706" y="1634"/>
                    </a:lnTo>
                    <a:lnTo>
                      <a:pt x="736" y="1376"/>
                    </a:lnTo>
                    <a:lnTo>
                      <a:pt x="744" y="1374"/>
                    </a:lnTo>
                    <a:lnTo>
                      <a:pt x="748" y="1368"/>
                    </a:lnTo>
                    <a:lnTo>
                      <a:pt x="1164" y="1556"/>
                    </a:lnTo>
                    <a:lnTo>
                      <a:pt x="1168" y="1564"/>
                    </a:lnTo>
                    <a:lnTo>
                      <a:pt x="834" y="1630"/>
                    </a:lnTo>
                    <a:lnTo>
                      <a:pt x="732" y="1650"/>
                    </a:lnTo>
                    <a:lnTo>
                      <a:pt x="728" y="1644"/>
                    </a:lnTo>
                    <a:lnTo>
                      <a:pt x="724" y="1638"/>
                    </a:lnTo>
                    <a:lnTo>
                      <a:pt x="716" y="1634"/>
                    </a:lnTo>
                    <a:lnTo>
                      <a:pt x="708" y="1634"/>
                    </a:lnTo>
                    <a:close/>
                    <a:moveTo>
                      <a:pt x="1566" y="1192"/>
                    </a:moveTo>
                    <a:lnTo>
                      <a:pt x="1566" y="1192"/>
                    </a:lnTo>
                    <a:lnTo>
                      <a:pt x="1552" y="1194"/>
                    </a:lnTo>
                    <a:lnTo>
                      <a:pt x="1542" y="1200"/>
                    </a:lnTo>
                    <a:lnTo>
                      <a:pt x="1532" y="1208"/>
                    </a:lnTo>
                    <a:lnTo>
                      <a:pt x="1526" y="1220"/>
                    </a:lnTo>
                    <a:lnTo>
                      <a:pt x="1306" y="1104"/>
                    </a:lnTo>
                    <a:lnTo>
                      <a:pt x="1308" y="1100"/>
                    </a:lnTo>
                    <a:lnTo>
                      <a:pt x="1310" y="1094"/>
                    </a:lnTo>
                    <a:lnTo>
                      <a:pt x="1308" y="1084"/>
                    </a:lnTo>
                    <a:lnTo>
                      <a:pt x="1302" y="1076"/>
                    </a:lnTo>
                    <a:lnTo>
                      <a:pt x="1614" y="746"/>
                    </a:lnTo>
                    <a:lnTo>
                      <a:pt x="1616" y="746"/>
                    </a:lnTo>
                    <a:lnTo>
                      <a:pt x="1568" y="1192"/>
                    </a:lnTo>
                    <a:lnTo>
                      <a:pt x="1566" y="1192"/>
                    </a:lnTo>
                    <a:close/>
                    <a:moveTo>
                      <a:pt x="1406" y="298"/>
                    </a:moveTo>
                    <a:lnTo>
                      <a:pt x="1234" y="464"/>
                    </a:lnTo>
                    <a:lnTo>
                      <a:pt x="1228" y="460"/>
                    </a:lnTo>
                    <a:lnTo>
                      <a:pt x="1222" y="456"/>
                    </a:lnTo>
                    <a:lnTo>
                      <a:pt x="1214" y="454"/>
                    </a:lnTo>
                    <a:lnTo>
                      <a:pt x="1206" y="454"/>
                    </a:lnTo>
                    <a:lnTo>
                      <a:pt x="1198" y="456"/>
                    </a:lnTo>
                    <a:lnTo>
                      <a:pt x="1190" y="458"/>
                    </a:lnTo>
                    <a:lnTo>
                      <a:pt x="1170" y="426"/>
                    </a:lnTo>
                    <a:lnTo>
                      <a:pt x="976" y="78"/>
                    </a:lnTo>
                    <a:lnTo>
                      <a:pt x="976" y="76"/>
                    </a:lnTo>
                    <a:lnTo>
                      <a:pt x="1022" y="96"/>
                    </a:lnTo>
                    <a:lnTo>
                      <a:pt x="1402" y="272"/>
                    </a:lnTo>
                    <a:lnTo>
                      <a:pt x="1400" y="282"/>
                    </a:lnTo>
                    <a:lnTo>
                      <a:pt x="1402" y="290"/>
                    </a:lnTo>
                    <a:lnTo>
                      <a:pt x="1406" y="298"/>
                    </a:lnTo>
                    <a:close/>
                    <a:moveTo>
                      <a:pt x="470" y="136"/>
                    </a:moveTo>
                    <a:lnTo>
                      <a:pt x="470" y="136"/>
                    </a:lnTo>
                    <a:lnTo>
                      <a:pt x="478" y="134"/>
                    </a:lnTo>
                    <a:lnTo>
                      <a:pt x="588" y="374"/>
                    </a:lnTo>
                    <a:lnTo>
                      <a:pt x="582" y="378"/>
                    </a:lnTo>
                    <a:lnTo>
                      <a:pt x="580" y="384"/>
                    </a:lnTo>
                    <a:lnTo>
                      <a:pt x="580" y="386"/>
                    </a:lnTo>
                    <a:lnTo>
                      <a:pt x="152" y="486"/>
                    </a:lnTo>
                    <a:lnTo>
                      <a:pt x="148" y="482"/>
                    </a:lnTo>
                    <a:lnTo>
                      <a:pt x="146" y="478"/>
                    </a:lnTo>
                    <a:lnTo>
                      <a:pt x="458" y="132"/>
                    </a:lnTo>
                    <a:lnTo>
                      <a:pt x="464" y="134"/>
                    </a:lnTo>
                    <a:lnTo>
                      <a:pt x="470" y="136"/>
                    </a:lnTo>
                    <a:close/>
                    <a:moveTo>
                      <a:pt x="582" y="390"/>
                    </a:moveTo>
                    <a:lnTo>
                      <a:pt x="582" y="390"/>
                    </a:lnTo>
                    <a:lnTo>
                      <a:pt x="584" y="392"/>
                    </a:lnTo>
                    <a:lnTo>
                      <a:pt x="588" y="394"/>
                    </a:lnTo>
                    <a:lnTo>
                      <a:pt x="320" y="904"/>
                    </a:lnTo>
                    <a:lnTo>
                      <a:pt x="314" y="902"/>
                    </a:lnTo>
                    <a:lnTo>
                      <a:pt x="308" y="900"/>
                    </a:lnTo>
                    <a:lnTo>
                      <a:pt x="302" y="902"/>
                    </a:lnTo>
                    <a:lnTo>
                      <a:pt x="294" y="882"/>
                    </a:lnTo>
                    <a:lnTo>
                      <a:pt x="142" y="518"/>
                    </a:lnTo>
                    <a:lnTo>
                      <a:pt x="146" y="514"/>
                    </a:lnTo>
                    <a:lnTo>
                      <a:pt x="150" y="508"/>
                    </a:lnTo>
                    <a:lnTo>
                      <a:pt x="154" y="502"/>
                    </a:lnTo>
                    <a:lnTo>
                      <a:pt x="154" y="496"/>
                    </a:lnTo>
                    <a:lnTo>
                      <a:pt x="152" y="488"/>
                    </a:lnTo>
                    <a:lnTo>
                      <a:pt x="582" y="390"/>
                    </a:lnTo>
                    <a:close/>
                    <a:moveTo>
                      <a:pt x="130" y="520"/>
                    </a:moveTo>
                    <a:lnTo>
                      <a:pt x="130" y="520"/>
                    </a:lnTo>
                    <a:lnTo>
                      <a:pt x="140" y="518"/>
                    </a:lnTo>
                    <a:lnTo>
                      <a:pt x="300" y="902"/>
                    </a:lnTo>
                    <a:lnTo>
                      <a:pt x="294" y="906"/>
                    </a:lnTo>
                    <a:lnTo>
                      <a:pt x="288" y="910"/>
                    </a:lnTo>
                    <a:lnTo>
                      <a:pt x="286" y="918"/>
                    </a:lnTo>
                    <a:lnTo>
                      <a:pt x="284" y="924"/>
                    </a:lnTo>
                    <a:lnTo>
                      <a:pt x="284" y="928"/>
                    </a:lnTo>
                    <a:lnTo>
                      <a:pt x="124" y="958"/>
                    </a:lnTo>
                    <a:lnTo>
                      <a:pt x="38" y="972"/>
                    </a:lnTo>
                    <a:lnTo>
                      <a:pt x="36" y="968"/>
                    </a:lnTo>
                    <a:lnTo>
                      <a:pt x="30" y="966"/>
                    </a:lnTo>
                    <a:lnTo>
                      <a:pt x="126" y="520"/>
                    </a:lnTo>
                    <a:lnTo>
                      <a:pt x="130" y="520"/>
                    </a:lnTo>
                    <a:close/>
                    <a:moveTo>
                      <a:pt x="30" y="988"/>
                    </a:moveTo>
                    <a:lnTo>
                      <a:pt x="30" y="988"/>
                    </a:lnTo>
                    <a:lnTo>
                      <a:pt x="32" y="988"/>
                    </a:lnTo>
                    <a:lnTo>
                      <a:pt x="66" y="1044"/>
                    </a:lnTo>
                    <a:lnTo>
                      <a:pt x="272" y="1392"/>
                    </a:lnTo>
                    <a:lnTo>
                      <a:pt x="94" y="1246"/>
                    </a:lnTo>
                    <a:lnTo>
                      <a:pt x="96" y="1240"/>
                    </a:lnTo>
                    <a:lnTo>
                      <a:pt x="94" y="1236"/>
                    </a:lnTo>
                    <a:lnTo>
                      <a:pt x="92" y="1232"/>
                    </a:lnTo>
                    <a:lnTo>
                      <a:pt x="88" y="1230"/>
                    </a:lnTo>
                    <a:lnTo>
                      <a:pt x="84" y="1228"/>
                    </a:lnTo>
                    <a:lnTo>
                      <a:pt x="82" y="1228"/>
                    </a:lnTo>
                    <a:lnTo>
                      <a:pt x="30" y="988"/>
                    </a:lnTo>
                    <a:close/>
                    <a:moveTo>
                      <a:pt x="96" y="1250"/>
                    </a:moveTo>
                    <a:lnTo>
                      <a:pt x="270" y="1394"/>
                    </a:lnTo>
                    <a:lnTo>
                      <a:pt x="268" y="1400"/>
                    </a:lnTo>
                    <a:lnTo>
                      <a:pt x="270" y="1404"/>
                    </a:lnTo>
                    <a:lnTo>
                      <a:pt x="272" y="1408"/>
                    </a:lnTo>
                    <a:lnTo>
                      <a:pt x="276" y="1410"/>
                    </a:lnTo>
                    <a:lnTo>
                      <a:pt x="280" y="1412"/>
                    </a:lnTo>
                    <a:lnTo>
                      <a:pt x="284" y="1410"/>
                    </a:lnTo>
                    <a:lnTo>
                      <a:pt x="406" y="1604"/>
                    </a:lnTo>
                    <a:lnTo>
                      <a:pt x="412" y="1614"/>
                    </a:lnTo>
                    <a:lnTo>
                      <a:pt x="96" y="1250"/>
                    </a:lnTo>
                    <a:close/>
                    <a:moveTo>
                      <a:pt x="434" y="1626"/>
                    </a:moveTo>
                    <a:lnTo>
                      <a:pt x="434" y="1626"/>
                    </a:lnTo>
                    <a:lnTo>
                      <a:pt x="434" y="1622"/>
                    </a:lnTo>
                    <a:lnTo>
                      <a:pt x="430" y="1618"/>
                    </a:lnTo>
                    <a:lnTo>
                      <a:pt x="426" y="1614"/>
                    </a:lnTo>
                    <a:lnTo>
                      <a:pt x="422" y="1614"/>
                    </a:lnTo>
                    <a:lnTo>
                      <a:pt x="416" y="1616"/>
                    </a:lnTo>
                    <a:lnTo>
                      <a:pt x="286" y="1410"/>
                    </a:lnTo>
                    <a:lnTo>
                      <a:pt x="290" y="1408"/>
                    </a:lnTo>
                    <a:lnTo>
                      <a:pt x="378" y="1462"/>
                    </a:lnTo>
                    <a:lnTo>
                      <a:pt x="686" y="1650"/>
                    </a:lnTo>
                    <a:lnTo>
                      <a:pt x="686" y="1654"/>
                    </a:lnTo>
                    <a:lnTo>
                      <a:pt x="434" y="1626"/>
                    </a:lnTo>
                    <a:close/>
                    <a:moveTo>
                      <a:pt x="970" y="1678"/>
                    </a:moveTo>
                    <a:lnTo>
                      <a:pt x="970" y="1678"/>
                    </a:lnTo>
                    <a:lnTo>
                      <a:pt x="964" y="1680"/>
                    </a:lnTo>
                    <a:lnTo>
                      <a:pt x="962" y="1682"/>
                    </a:lnTo>
                    <a:lnTo>
                      <a:pt x="958" y="1684"/>
                    </a:lnTo>
                    <a:lnTo>
                      <a:pt x="958" y="1688"/>
                    </a:lnTo>
                    <a:lnTo>
                      <a:pt x="732" y="1660"/>
                    </a:lnTo>
                    <a:lnTo>
                      <a:pt x="732" y="1658"/>
                    </a:lnTo>
                    <a:lnTo>
                      <a:pt x="732" y="1652"/>
                    </a:lnTo>
                    <a:lnTo>
                      <a:pt x="1124" y="1574"/>
                    </a:lnTo>
                    <a:lnTo>
                      <a:pt x="1170" y="1566"/>
                    </a:lnTo>
                    <a:lnTo>
                      <a:pt x="980" y="1684"/>
                    </a:lnTo>
                    <a:lnTo>
                      <a:pt x="974" y="1680"/>
                    </a:lnTo>
                    <a:lnTo>
                      <a:pt x="970" y="1678"/>
                    </a:lnTo>
                    <a:close/>
                    <a:moveTo>
                      <a:pt x="990" y="1680"/>
                    </a:moveTo>
                    <a:lnTo>
                      <a:pt x="1174" y="1568"/>
                    </a:lnTo>
                    <a:lnTo>
                      <a:pt x="1176" y="1568"/>
                    </a:lnTo>
                    <a:lnTo>
                      <a:pt x="1184" y="1566"/>
                    </a:lnTo>
                    <a:lnTo>
                      <a:pt x="1188" y="1560"/>
                    </a:lnTo>
                    <a:lnTo>
                      <a:pt x="1426" y="1472"/>
                    </a:lnTo>
                    <a:lnTo>
                      <a:pt x="990" y="1680"/>
                    </a:lnTo>
                    <a:close/>
                    <a:moveTo>
                      <a:pt x="1450" y="1460"/>
                    </a:moveTo>
                    <a:lnTo>
                      <a:pt x="1188" y="1558"/>
                    </a:lnTo>
                    <a:lnTo>
                      <a:pt x="1188" y="1556"/>
                    </a:lnTo>
                    <a:lnTo>
                      <a:pt x="1538" y="1262"/>
                    </a:lnTo>
                    <a:lnTo>
                      <a:pt x="1546" y="1270"/>
                    </a:lnTo>
                    <a:lnTo>
                      <a:pt x="1450" y="1460"/>
                    </a:lnTo>
                    <a:close/>
                    <a:moveTo>
                      <a:pt x="1680" y="1000"/>
                    </a:moveTo>
                    <a:lnTo>
                      <a:pt x="1584" y="1196"/>
                    </a:lnTo>
                    <a:lnTo>
                      <a:pt x="1576" y="1194"/>
                    </a:lnTo>
                    <a:lnTo>
                      <a:pt x="1570" y="1192"/>
                    </a:lnTo>
                    <a:lnTo>
                      <a:pt x="1618" y="746"/>
                    </a:lnTo>
                    <a:lnTo>
                      <a:pt x="1622" y="746"/>
                    </a:lnTo>
                    <a:lnTo>
                      <a:pt x="1624" y="742"/>
                    </a:lnTo>
                    <a:lnTo>
                      <a:pt x="1626" y="740"/>
                    </a:lnTo>
                    <a:lnTo>
                      <a:pt x="1628" y="736"/>
                    </a:lnTo>
                    <a:lnTo>
                      <a:pt x="1626" y="732"/>
                    </a:lnTo>
                    <a:lnTo>
                      <a:pt x="1624" y="728"/>
                    </a:lnTo>
                    <a:lnTo>
                      <a:pt x="1622" y="724"/>
                    </a:lnTo>
                    <a:lnTo>
                      <a:pt x="1618" y="724"/>
                    </a:lnTo>
                    <a:lnTo>
                      <a:pt x="1618" y="510"/>
                    </a:lnTo>
                    <a:lnTo>
                      <a:pt x="1684" y="980"/>
                    </a:lnTo>
                    <a:lnTo>
                      <a:pt x="1678" y="984"/>
                    </a:lnTo>
                    <a:lnTo>
                      <a:pt x="1676" y="988"/>
                    </a:lnTo>
                    <a:lnTo>
                      <a:pt x="1676" y="992"/>
                    </a:lnTo>
                    <a:lnTo>
                      <a:pt x="1676" y="996"/>
                    </a:lnTo>
                    <a:lnTo>
                      <a:pt x="1680" y="1000"/>
                    </a:lnTo>
                    <a:close/>
                    <a:moveTo>
                      <a:pt x="1616" y="504"/>
                    </a:moveTo>
                    <a:lnTo>
                      <a:pt x="1616" y="724"/>
                    </a:lnTo>
                    <a:lnTo>
                      <a:pt x="1612" y="724"/>
                    </a:lnTo>
                    <a:lnTo>
                      <a:pt x="1436" y="302"/>
                    </a:lnTo>
                    <a:lnTo>
                      <a:pt x="1440" y="298"/>
                    </a:lnTo>
                    <a:lnTo>
                      <a:pt x="1608" y="484"/>
                    </a:lnTo>
                    <a:lnTo>
                      <a:pt x="1604" y="488"/>
                    </a:lnTo>
                    <a:lnTo>
                      <a:pt x="1604" y="492"/>
                    </a:lnTo>
                    <a:lnTo>
                      <a:pt x="1604" y="498"/>
                    </a:lnTo>
                    <a:lnTo>
                      <a:pt x="1608" y="502"/>
                    </a:lnTo>
                    <a:lnTo>
                      <a:pt x="1612" y="504"/>
                    </a:lnTo>
                    <a:lnTo>
                      <a:pt x="1616" y="504"/>
                    </a:lnTo>
                    <a:close/>
                    <a:moveTo>
                      <a:pt x="1240" y="108"/>
                    </a:moveTo>
                    <a:lnTo>
                      <a:pt x="1240" y="108"/>
                    </a:lnTo>
                    <a:lnTo>
                      <a:pt x="1246" y="106"/>
                    </a:lnTo>
                    <a:lnTo>
                      <a:pt x="1250" y="104"/>
                    </a:lnTo>
                    <a:lnTo>
                      <a:pt x="1406" y="264"/>
                    </a:lnTo>
                    <a:lnTo>
                      <a:pt x="1402" y="270"/>
                    </a:lnTo>
                    <a:lnTo>
                      <a:pt x="978" y="74"/>
                    </a:lnTo>
                    <a:lnTo>
                      <a:pt x="978" y="72"/>
                    </a:lnTo>
                    <a:lnTo>
                      <a:pt x="1098" y="84"/>
                    </a:lnTo>
                    <a:lnTo>
                      <a:pt x="1230" y="94"/>
                    </a:lnTo>
                    <a:lnTo>
                      <a:pt x="1228" y="96"/>
                    </a:lnTo>
                    <a:lnTo>
                      <a:pt x="1230" y="100"/>
                    </a:lnTo>
                    <a:lnTo>
                      <a:pt x="1232" y="104"/>
                    </a:lnTo>
                    <a:lnTo>
                      <a:pt x="1236" y="106"/>
                    </a:lnTo>
                    <a:lnTo>
                      <a:pt x="1240" y="108"/>
                    </a:lnTo>
                    <a:close/>
                    <a:moveTo>
                      <a:pt x="1208" y="90"/>
                    </a:moveTo>
                    <a:lnTo>
                      <a:pt x="978" y="70"/>
                    </a:lnTo>
                    <a:lnTo>
                      <a:pt x="976" y="66"/>
                    </a:lnTo>
                    <a:lnTo>
                      <a:pt x="974" y="64"/>
                    </a:lnTo>
                    <a:lnTo>
                      <a:pt x="970" y="62"/>
                    </a:lnTo>
                    <a:lnTo>
                      <a:pt x="966" y="60"/>
                    </a:lnTo>
                    <a:lnTo>
                      <a:pt x="960" y="62"/>
                    </a:lnTo>
                    <a:lnTo>
                      <a:pt x="956" y="66"/>
                    </a:lnTo>
                    <a:lnTo>
                      <a:pt x="750" y="16"/>
                    </a:lnTo>
                    <a:lnTo>
                      <a:pt x="1208" y="90"/>
                    </a:lnTo>
                    <a:close/>
                    <a:moveTo>
                      <a:pt x="712" y="14"/>
                    </a:moveTo>
                    <a:lnTo>
                      <a:pt x="712" y="14"/>
                    </a:lnTo>
                    <a:lnTo>
                      <a:pt x="714" y="18"/>
                    </a:lnTo>
                    <a:lnTo>
                      <a:pt x="716" y="20"/>
                    </a:lnTo>
                    <a:lnTo>
                      <a:pt x="720" y="22"/>
                    </a:lnTo>
                    <a:lnTo>
                      <a:pt x="724" y="24"/>
                    </a:lnTo>
                    <a:lnTo>
                      <a:pt x="728" y="22"/>
                    </a:lnTo>
                    <a:lnTo>
                      <a:pt x="732" y="20"/>
                    </a:lnTo>
                    <a:lnTo>
                      <a:pt x="734" y="18"/>
                    </a:lnTo>
                    <a:lnTo>
                      <a:pt x="736" y="14"/>
                    </a:lnTo>
                    <a:lnTo>
                      <a:pt x="954" y="68"/>
                    </a:lnTo>
                    <a:lnTo>
                      <a:pt x="954" y="70"/>
                    </a:lnTo>
                    <a:lnTo>
                      <a:pt x="490" y="114"/>
                    </a:lnTo>
                    <a:lnTo>
                      <a:pt x="490" y="110"/>
                    </a:lnTo>
                    <a:lnTo>
                      <a:pt x="712" y="14"/>
                    </a:lnTo>
                    <a:close/>
                    <a:moveTo>
                      <a:pt x="238" y="266"/>
                    </a:moveTo>
                    <a:lnTo>
                      <a:pt x="238" y="266"/>
                    </a:lnTo>
                    <a:lnTo>
                      <a:pt x="242" y="268"/>
                    </a:lnTo>
                    <a:lnTo>
                      <a:pt x="246" y="266"/>
                    </a:lnTo>
                    <a:lnTo>
                      <a:pt x="250" y="264"/>
                    </a:lnTo>
                    <a:lnTo>
                      <a:pt x="254" y="260"/>
                    </a:lnTo>
                    <a:lnTo>
                      <a:pt x="254" y="256"/>
                    </a:lnTo>
                    <a:lnTo>
                      <a:pt x="252" y="250"/>
                    </a:lnTo>
                    <a:lnTo>
                      <a:pt x="454" y="128"/>
                    </a:lnTo>
                    <a:lnTo>
                      <a:pt x="456" y="130"/>
                    </a:lnTo>
                    <a:lnTo>
                      <a:pt x="408" y="184"/>
                    </a:lnTo>
                    <a:lnTo>
                      <a:pt x="142" y="476"/>
                    </a:lnTo>
                    <a:lnTo>
                      <a:pt x="140" y="474"/>
                    </a:lnTo>
                    <a:lnTo>
                      <a:pt x="238" y="266"/>
                    </a:lnTo>
                    <a:close/>
                    <a:moveTo>
                      <a:pt x="118" y="516"/>
                    </a:moveTo>
                    <a:lnTo>
                      <a:pt x="118" y="516"/>
                    </a:lnTo>
                    <a:lnTo>
                      <a:pt x="124" y="520"/>
                    </a:lnTo>
                    <a:lnTo>
                      <a:pt x="28" y="966"/>
                    </a:lnTo>
                    <a:lnTo>
                      <a:pt x="14" y="720"/>
                    </a:lnTo>
                    <a:lnTo>
                      <a:pt x="18" y="718"/>
                    </a:lnTo>
                    <a:lnTo>
                      <a:pt x="22" y="716"/>
                    </a:lnTo>
                    <a:lnTo>
                      <a:pt x="24" y="712"/>
                    </a:lnTo>
                    <a:lnTo>
                      <a:pt x="24" y="708"/>
                    </a:lnTo>
                    <a:lnTo>
                      <a:pt x="22" y="702"/>
                    </a:lnTo>
                    <a:lnTo>
                      <a:pt x="18" y="696"/>
                    </a:lnTo>
                    <a:lnTo>
                      <a:pt x="118" y="516"/>
                    </a:lnTo>
                    <a:close/>
                  </a:path>
                </a:pathLst>
              </a:custGeom>
              <a:solidFill>
                <a:schemeClr val="bg1">
                  <a:alpha val="5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56" name="组合 55"/>
              <p:cNvGrpSpPr/>
              <p:nvPr/>
            </p:nvGrpSpPr>
            <p:grpSpPr>
              <a:xfrm>
                <a:off x="1537424" y="980087"/>
                <a:ext cx="2923838" cy="2923835"/>
                <a:chOff x="1169257" y="734715"/>
                <a:chExt cx="2923838" cy="2923835"/>
              </a:xfrm>
            </p:grpSpPr>
            <p:sp>
              <p:nvSpPr>
                <p:cNvPr id="57" name="椭圆 56"/>
                <p:cNvSpPr/>
                <p:nvPr/>
              </p:nvSpPr>
              <p:spPr bwMode="auto">
                <a:xfrm>
                  <a:off x="1169257" y="734715"/>
                  <a:ext cx="2923838" cy="2923835"/>
                </a:xfrm>
                <a:prstGeom prst="ellipse">
                  <a:avLst/>
                </a:prstGeom>
                <a:gradFill>
                  <a:gsLst>
                    <a:gs pos="100000">
                      <a:schemeClr val="bg1">
                        <a:alpha val="15000"/>
                      </a:schemeClr>
                    </a:gs>
                    <a:gs pos="54000">
                      <a:schemeClr val="bg1">
                        <a:alpha val="0"/>
                      </a:schemeClr>
                    </a:gs>
                  </a:gsLst>
                  <a:path path="shape">
                    <a:fillToRect l="50000" t="50000" r="50000" b="50000"/>
                  </a:path>
                </a:gradFill>
                <a:ln w="19050">
                  <a:noFill/>
                  <a:prstDash val="dash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/>
                <a:lstStyle/>
                <a:p>
                  <a:pPr algn="ctr" defTabSz="207317" eaLnBrk="1" hangingPunct="1">
                    <a:defRPr/>
                  </a:pPr>
                  <a:endParaRPr lang="zh-CN" altLang="en-US" sz="400"/>
                </a:p>
              </p:txBody>
            </p:sp>
            <p:sp>
              <p:nvSpPr>
                <p:cNvPr id="58" name="椭圆 57"/>
                <p:cNvSpPr/>
                <p:nvPr/>
              </p:nvSpPr>
              <p:spPr bwMode="auto">
                <a:xfrm>
                  <a:off x="1782172" y="1347630"/>
                  <a:ext cx="1698008" cy="1698008"/>
                </a:xfrm>
                <a:prstGeom prst="ellipse">
                  <a:avLst/>
                </a:prstGeom>
                <a:gradFill>
                  <a:gsLst>
                    <a:gs pos="100000">
                      <a:schemeClr val="bg1">
                        <a:alpha val="50000"/>
                      </a:schemeClr>
                    </a:gs>
                    <a:gs pos="54000">
                      <a:schemeClr val="bg1">
                        <a:alpha val="0"/>
                      </a:schemeClr>
                    </a:gs>
                  </a:gsLst>
                  <a:path path="shape">
                    <a:fillToRect l="50000" t="50000" r="50000" b="50000"/>
                  </a:path>
                </a:gradFill>
                <a:ln w="19050">
                  <a:noFill/>
                  <a:prstDash val="dash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/>
                <a:lstStyle/>
                <a:p>
                  <a:pPr algn="ctr" defTabSz="207317" eaLnBrk="1" hangingPunct="1">
                    <a:defRPr/>
                  </a:pPr>
                  <a:endParaRPr lang="zh-CN" altLang="en-US" sz="400"/>
                </a:p>
              </p:txBody>
            </p:sp>
            <p:sp>
              <p:nvSpPr>
                <p:cNvPr id="59" name="椭圆 58"/>
                <p:cNvSpPr/>
                <p:nvPr/>
              </p:nvSpPr>
              <p:spPr bwMode="auto">
                <a:xfrm>
                  <a:off x="2239822" y="1808795"/>
                  <a:ext cx="760398" cy="760396"/>
                </a:xfrm>
                <a:prstGeom prst="ellipse">
                  <a:avLst/>
                </a:prstGeom>
                <a:solidFill>
                  <a:srgbClr val="C00000">
                    <a:alpha val="65000"/>
                  </a:srgbClr>
                </a:solidFill>
                <a:ln w="57150" cap="rnd">
                  <a:noFill/>
                  <a:prstDash val="sysDash"/>
                  <a:round/>
                </a:ln>
                <a:effectLst>
                  <a:outerShdw blurRad="292100" sx="102000" sy="102000" algn="ctr" rotWithShape="0">
                    <a:srgbClr val="FFC000">
                      <a:alpha val="37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/>
                <a:lstStyle/>
                <a:p>
                  <a:pPr algn="ctr" eaLnBrk="1" hangingPunct="1">
                    <a:defRPr/>
                  </a:pPr>
                  <a:endParaRPr lang="zh-CN" altLang="en-US" sz="400" dirty="0"/>
                </a:p>
              </p:txBody>
            </p:sp>
          </p:grpSp>
        </p:grpSp>
        <p:grpSp>
          <p:nvGrpSpPr>
            <p:cNvPr id="60" name="组合 30"/>
            <p:cNvGrpSpPr/>
            <p:nvPr/>
          </p:nvGrpSpPr>
          <p:grpSpPr bwMode="auto">
            <a:xfrm>
              <a:off x="4368032" y="2443414"/>
              <a:ext cx="479639" cy="418909"/>
              <a:chOff x="8429625" y="4111625"/>
              <a:chExt cx="614363" cy="536575"/>
            </a:xfrm>
            <a:solidFill>
              <a:schemeClr val="bg1"/>
            </a:solidFill>
          </p:grpSpPr>
          <p:sp>
            <p:nvSpPr>
              <p:cNvPr id="61" name="Freeform 102"/>
              <p:cNvSpPr>
                <a:spLocks/>
              </p:cNvSpPr>
              <p:nvPr/>
            </p:nvSpPr>
            <p:spPr bwMode="auto">
              <a:xfrm>
                <a:off x="8620125" y="4119563"/>
                <a:ext cx="423863" cy="311150"/>
              </a:xfrm>
              <a:custGeom>
                <a:avLst/>
                <a:gdLst/>
                <a:ahLst/>
                <a:cxnLst>
                  <a:cxn ang="0">
                    <a:pos x="91" y="83"/>
                  </a:cxn>
                  <a:cxn ang="0">
                    <a:pos x="87" y="79"/>
                  </a:cxn>
                  <a:cxn ang="0">
                    <a:pos x="92" y="74"/>
                  </a:cxn>
                  <a:cxn ang="0">
                    <a:pos x="87" y="24"/>
                  </a:cxn>
                  <a:cxn ang="0">
                    <a:pos x="74" y="14"/>
                  </a:cxn>
                  <a:cxn ang="0">
                    <a:pos x="35" y="17"/>
                  </a:cxn>
                  <a:cxn ang="0">
                    <a:pos x="8" y="44"/>
                  </a:cxn>
                  <a:cxn ang="0">
                    <a:pos x="8" y="51"/>
                  </a:cxn>
                  <a:cxn ang="0">
                    <a:pos x="29" y="50"/>
                  </a:cxn>
                  <a:cxn ang="0">
                    <a:pos x="35" y="43"/>
                  </a:cxn>
                  <a:cxn ang="0">
                    <a:pos x="50" y="42"/>
                  </a:cxn>
                  <a:cxn ang="0">
                    <a:pos x="73" y="40"/>
                  </a:cxn>
                  <a:cxn ang="0">
                    <a:pos x="76" y="44"/>
                  </a:cxn>
                  <a:cxn ang="0">
                    <a:pos x="49" y="47"/>
                  </a:cxn>
                  <a:cxn ang="0">
                    <a:pos x="39" y="47"/>
                  </a:cxn>
                  <a:cxn ang="0">
                    <a:pos x="32" y="53"/>
                  </a:cxn>
                  <a:cxn ang="0">
                    <a:pos x="4" y="54"/>
                  </a:cxn>
                  <a:cxn ang="0">
                    <a:pos x="5" y="41"/>
                  </a:cxn>
                  <a:cxn ang="0">
                    <a:pos x="31" y="14"/>
                  </a:cxn>
                  <a:cxn ang="0">
                    <a:pos x="76" y="9"/>
                  </a:cxn>
                  <a:cxn ang="0">
                    <a:pos x="91" y="21"/>
                  </a:cxn>
                  <a:cxn ang="0">
                    <a:pos x="95" y="78"/>
                  </a:cxn>
                  <a:cxn ang="0">
                    <a:pos x="91" y="83"/>
                  </a:cxn>
                </a:cxnLst>
                <a:rect l="0" t="0" r="r" b="b"/>
                <a:pathLst>
                  <a:path w="113" h="83">
                    <a:moveTo>
                      <a:pt x="91" y="83"/>
                    </a:moveTo>
                    <a:cubicBezTo>
                      <a:pt x="87" y="79"/>
                      <a:pt x="87" y="79"/>
                      <a:pt x="87" y="79"/>
                    </a:cubicBezTo>
                    <a:cubicBezTo>
                      <a:pt x="92" y="74"/>
                      <a:pt x="92" y="74"/>
                      <a:pt x="92" y="74"/>
                    </a:cubicBezTo>
                    <a:cubicBezTo>
                      <a:pt x="107" y="59"/>
                      <a:pt x="100" y="39"/>
                      <a:pt x="87" y="24"/>
                    </a:cubicBezTo>
                    <a:cubicBezTo>
                      <a:pt x="83" y="20"/>
                      <a:pt x="79" y="16"/>
                      <a:pt x="74" y="14"/>
                    </a:cubicBezTo>
                    <a:cubicBezTo>
                      <a:pt x="67" y="9"/>
                      <a:pt x="47" y="5"/>
                      <a:pt x="35" y="17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6" y="46"/>
                      <a:pt x="6" y="49"/>
                      <a:pt x="8" y="51"/>
                    </a:cubicBezTo>
                    <a:cubicBezTo>
                      <a:pt x="12" y="55"/>
                      <a:pt x="22" y="56"/>
                      <a:pt x="29" y="50"/>
                    </a:cubicBezTo>
                    <a:cubicBezTo>
                      <a:pt x="35" y="43"/>
                      <a:pt x="35" y="43"/>
                      <a:pt x="35" y="43"/>
                    </a:cubicBezTo>
                    <a:cubicBezTo>
                      <a:pt x="40" y="39"/>
                      <a:pt x="45" y="41"/>
                      <a:pt x="50" y="42"/>
                    </a:cubicBezTo>
                    <a:cubicBezTo>
                      <a:pt x="57" y="44"/>
                      <a:pt x="65" y="47"/>
                      <a:pt x="73" y="40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66" y="52"/>
                      <a:pt x="56" y="49"/>
                      <a:pt x="49" y="47"/>
                    </a:cubicBezTo>
                    <a:cubicBezTo>
                      <a:pt x="43" y="45"/>
                      <a:pt x="41" y="45"/>
                      <a:pt x="39" y="47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23" y="62"/>
                      <a:pt x="9" y="60"/>
                      <a:pt x="4" y="54"/>
                    </a:cubicBezTo>
                    <a:cubicBezTo>
                      <a:pt x="0" y="50"/>
                      <a:pt x="0" y="45"/>
                      <a:pt x="5" y="41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46" y="0"/>
                      <a:pt x="68" y="5"/>
                      <a:pt x="76" y="9"/>
                    </a:cubicBezTo>
                    <a:cubicBezTo>
                      <a:pt x="81" y="12"/>
                      <a:pt x="86" y="16"/>
                      <a:pt x="91" y="21"/>
                    </a:cubicBezTo>
                    <a:cubicBezTo>
                      <a:pt x="106" y="37"/>
                      <a:pt x="113" y="60"/>
                      <a:pt x="95" y="78"/>
                    </a:cubicBezTo>
                    <a:lnTo>
                      <a:pt x="9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hangingPunct="1">
                  <a:defRPr/>
                </a:pPr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103"/>
              <p:cNvSpPr>
                <a:spLocks/>
              </p:cNvSpPr>
              <p:nvPr/>
            </p:nvSpPr>
            <p:spPr bwMode="auto">
              <a:xfrm>
                <a:off x="8429625" y="4111625"/>
                <a:ext cx="311150" cy="315913"/>
              </a:xfrm>
              <a:custGeom>
                <a:avLst/>
                <a:gdLst/>
                <a:ahLst/>
                <a:cxnLst>
                  <a:cxn ang="0">
                    <a:pos x="26" y="84"/>
                  </a:cxn>
                  <a:cxn ang="0">
                    <a:pos x="18" y="75"/>
                  </a:cxn>
                  <a:cxn ang="0">
                    <a:pos x="21" y="21"/>
                  </a:cxn>
                  <a:cxn ang="0">
                    <a:pos x="77" y="17"/>
                  </a:cxn>
                  <a:cxn ang="0">
                    <a:pos x="83" y="23"/>
                  </a:cxn>
                  <a:cxn ang="0">
                    <a:pos x="79" y="26"/>
                  </a:cxn>
                  <a:cxn ang="0">
                    <a:pos x="73" y="20"/>
                  </a:cxn>
                  <a:cxn ang="0">
                    <a:pos x="24" y="24"/>
                  </a:cxn>
                  <a:cxn ang="0">
                    <a:pos x="21" y="72"/>
                  </a:cxn>
                  <a:cxn ang="0">
                    <a:pos x="30" y="81"/>
                  </a:cxn>
                  <a:cxn ang="0">
                    <a:pos x="26" y="84"/>
                  </a:cxn>
                </a:cxnLst>
                <a:rect l="0" t="0" r="r" b="b"/>
                <a:pathLst>
                  <a:path w="83" h="84">
                    <a:moveTo>
                      <a:pt x="26" y="84"/>
                    </a:moveTo>
                    <a:cubicBezTo>
                      <a:pt x="18" y="75"/>
                      <a:pt x="18" y="75"/>
                      <a:pt x="18" y="75"/>
                    </a:cubicBezTo>
                    <a:cubicBezTo>
                      <a:pt x="0" y="58"/>
                      <a:pt x="7" y="35"/>
                      <a:pt x="21" y="21"/>
                    </a:cubicBezTo>
                    <a:cubicBezTo>
                      <a:pt x="35" y="6"/>
                      <a:pt x="59" y="0"/>
                      <a:pt x="77" y="17"/>
                    </a:cubicBezTo>
                    <a:cubicBezTo>
                      <a:pt x="83" y="23"/>
                      <a:pt x="83" y="23"/>
                      <a:pt x="83" y="23"/>
                    </a:cubicBezTo>
                    <a:cubicBezTo>
                      <a:pt x="79" y="26"/>
                      <a:pt x="79" y="26"/>
                      <a:pt x="79" y="26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58" y="6"/>
                      <a:pt x="37" y="11"/>
                      <a:pt x="24" y="24"/>
                    </a:cubicBezTo>
                    <a:cubicBezTo>
                      <a:pt x="12" y="37"/>
                      <a:pt x="6" y="57"/>
                      <a:pt x="21" y="72"/>
                    </a:cubicBezTo>
                    <a:cubicBezTo>
                      <a:pt x="30" y="81"/>
                      <a:pt x="30" y="81"/>
                      <a:pt x="30" y="81"/>
                    </a:cubicBezTo>
                    <a:lnTo>
                      <a:pt x="26" y="8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hangingPunct="1">
                  <a:defRPr/>
                </a:pPr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104"/>
              <p:cNvSpPr>
                <a:spLocks/>
              </p:cNvSpPr>
              <p:nvPr/>
            </p:nvSpPr>
            <p:spPr bwMode="auto">
              <a:xfrm>
                <a:off x="8823325" y="4284663"/>
                <a:ext cx="153988" cy="217488"/>
              </a:xfrm>
              <a:custGeom>
                <a:avLst/>
                <a:gdLst/>
                <a:ahLst/>
                <a:cxnLst>
                  <a:cxn ang="0">
                    <a:pos x="26" y="58"/>
                  </a:cxn>
                  <a:cxn ang="0">
                    <a:pos x="17" y="53"/>
                  </a:cxn>
                  <a:cxn ang="0">
                    <a:pos x="2" y="37"/>
                  </a:cxn>
                  <a:cxn ang="0">
                    <a:pos x="5" y="34"/>
                  </a:cxn>
                  <a:cxn ang="0">
                    <a:pos x="20" y="50"/>
                  </a:cxn>
                  <a:cxn ang="0">
                    <a:pos x="31" y="51"/>
                  </a:cxn>
                  <a:cxn ang="0">
                    <a:pos x="32" y="38"/>
                  </a:cxn>
                  <a:cxn ang="0">
                    <a:pos x="0" y="3"/>
                  </a:cxn>
                  <a:cxn ang="0">
                    <a:pos x="4" y="0"/>
                  </a:cxn>
                  <a:cxn ang="0">
                    <a:pos x="36" y="35"/>
                  </a:cxn>
                  <a:cxn ang="0">
                    <a:pos x="35" y="54"/>
                  </a:cxn>
                  <a:cxn ang="0">
                    <a:pos x="26" y="58"/>
                  </a:cxn>
                </a:cxnLst>
                <a:rect l="0" t="0" r="r" b="b"/>
                <a:pathLst>
                  <a:path w="41" h="58">
                    <a:moveTo>
                      <a:pt x="26" y="58"/>
                    </a:moveTo>
                    <a:cubicBezTo>
                      <a:pt x="24" y="58"/>
                      <a:pt x="20" y="57"/>
                      <a:pt x="17" y="53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4" y="54"/>
                      <a:pt x="28" y="54"/>
                      <a:pt x="31" y="51"/>
                    </a:cubicBezTo>
                    <a:cubicBezTo>
                      <a:pt x="35" y="48"/>
                      <a:pt x="36" y="42"/>
                      <a:pt x="32" y="3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41" y="41"/>
                      <a:pt x="40" y="50"/>
                      <a:pt x="35" y="54"/>
                    </a:cubicBezTo>
                    <a:cubicBezTo>
                      <a:pt x="32" y="57"/>
                      <a:pt x="29" y="58"/>
                      <a:pt x="26" y="5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hangingPunct="1">
                  <a:defRPr/>
                </a:pPr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105"/>
              <p:cNvSpPr>
                <a:spLocks/>
              </p:cNvSpPr>
              <p:nvPr/>
            </p:nvSpPr>
            <p:spPr bwMode="auto">
              <a:xfrm>
                <a:off x="8770938" y="4416425"/>
                <a:ext cx="157163" cy="153988"/>
              </a:xfrm>
              <a:custGeom>
                <a:avLst/>
                <a:gdLst/>
                <a:ahLst/>
                <a:cxnLst>
                  <a:cxn ang="0">
                    <a:pos x="26" y="41"/>
                  </a:cxn>
                  <a:cxn ang="0">
                    <a:pos x="17" y="37"/>
                  </a:cxn>
                  <a:cxn ang="0">
                    <a:pos x="0" y="19"/>
                  </a:cxn>
                  <a:cxn ang="0">
                    <a:pos x="4" y="16"/>
                  </a:cxn>
                  <a:cxn ang="0">
                    <a:pos x="20" y="33"/>
                  </a:cxn>
                  <a:cxn ang="0">
                    <a:pos x="32" y="33"/>
                  </a:cxn>
                  <a:cxn ang="0">
                    <a:pos x="32" y="20"/>
                  </a:cxn>
                  <a:cxn ang="0">
                    <a:pos x="16" y="3"/>
                  </a:cxn>
                  <a:cxn ang="0">
                    <a:pos x="20" y="0"/>
                  </a:cxn>
                  <a:cxn ang="0">
                    <a:pos x="36" y="17"/>
                  </a:cxn>
                  <a:cxn ang="0">
                    <a:pos x="36" y="36"/>
                  </a:cxn>
                  <a:cxn ang="0">
                    <a:pos x="26" y="41"/>
                  </a:cxn>
                </a:cxnLst>
                <a:rect l="0" t="0" r="r" b="b"/>
                <a:pathLst>
                  <a:path w="42" h="41">
                    <a:moveTo>
                      <a:pt x="26" y="41"/>
                    </a:moveTo>
                    <a:cubicBezTo>
                      <a:pt x="22" y="41"/>
                      <a:pt x="19" y="39"/>
                      <a:pt x="17" y="37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3" y="37"/>
                      <a:pt x="29" y="36"/>
                      <a:pt x="32" y="33"/>
                    </a:cubicBezTo>
                    <a:cubicBezTo>
                      <a:pt x="35" y="30"/>
                      <a:pt x="37" y="25"/>
                      <a:pt x="32" y="20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36" y="17"/>
                      <a:pt x="36" y="17"/>
                      <a:pt x="36" y="17"/>
                    </a:cubicBezTo>
                    <a:cubicBezTo>
                      <a:pt x="42" y="24"/>
                      <a:pt x="40" y="32"/>
                      <a:pt x="36" y="36"/>
                    </a:cubicBezTo>
                    <a:cubicBezTo>
                      <a:pt x="33" y="39"/>
                      <a:pt x="29" y="41"/>
                      <a:pt x="26" y="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hangingPunct="1">
                  <a:defRPr/>
                </a:pPr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106"/>
              <p:cNvSpPr>
                <a:spLocks/>
              </p:cNvSpPr>
              <p:nvPr/>
            </p:nvSpPr>
            <p:spPr bwMode="auto">
              <a:xfrm>
                <a:off x="8770938" y="4532313"/>
                <a:ext cx="93663" cy="90488"/>
              </a:xfrm>
              <a:custGeom>
                <a:avLst/>
                <a:gdLst/>
                <a:ahLst/>
                <a:cxnLst>
                  <a:cxn ang="0">
                    <a:pos x="9" y="24"/>
                  </a:cxn>
                  <a:cxn ang="0">
                    <a:pos x="0" y="20"/>
                  </a:cxn>
                  <a:cxn ang="0">
                    <a:pos x="3" y="16"/>
                  </a:cxn>
                  <a:cxn ang="0">
                    <a:pos x="15" y="16"/>
                  </a:cxn>
                  <a:cxn ang="0">
                    <a:pos x="15" y="4"/>
                  </a:cxn>
                  <a:cxn ang="0">
                    <a:pos x="18" y="0"/>
                  </a:cxn>
                  <a:cxn ang="0">
                    <a:pos x="19" y="19"/>
                  </a:cxn>
                  <a:cxn ang="0">
                    <a:pos x="9" y="24"/>
                  </a:cxn>
                </a:cxnLst>
                <a:rect l="0" t="0" r="r" b="b"/>
                <a:pathLst>
                  <a:path w="25" h="24">
                    <a:moveTo>
                      <a:pt x="9" y="24"/>
                    </a:moveTo>
                    <a:cubicBezTo>
                      <a:pt x="5" y="24"/>
                      <a:pt x="2" y="22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6" y="20"/>
                      <a:pt x="12" y="19"/>
                      <a:pt x="15" y="16"/>
                    </a:cubicBezTo>
                    <a:cubicBezTo>
                      <a:pt x="18" y="13"/>
                      <a:pt x="19" y="8"/>
                      <a:pt x="15" y="4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5" y="7"/>
                      <a:pt x="23" y="15"/>
                      <a:pt x="19" y="19"/>
                    </a:cubicBezTo>
                    <a:cubicBezTo>
                      <a:pt x="16" y="22"/>
                      <a:pt x="12" y="24"/>
                      <a:pt x="9" y="2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hangingPunct="1">
                  <a:defRPr/>
                </a:pPr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107"/>
              <p:cNvSpPr>
                <a:spLocks noEditPoints="1"/>
              </p:cNvSpPr>
              <p:nvPr/>
            </p:nvSpPr>
            <p:spPr bwMode="auto">
              <a:xfrm>
                <a:off x="8496300" y="4356100"/>
                <a:ext cx="300038" cy="292100"/>
              </a:xfrm>
              <a:custGeom>
                <a:avLst/>
                <a:gdLst/>
                <a:ahLst/>
                <a:cxnLst>
                  <a:cxn ang="0">
                    <a:pos x="48" y="74"/>
                  </a:cxn>
                  <a:cxn ang="0">
                    <a:pos x="43" y="66"/>
                  </a:cxn>
                  <a:cxn ang="0">
                    <a:pos x="33" y="61"/>
                  </a:cxn>
                  <a:cxn ang="0">
                    <a:pos x="20" y="50"/>
                  </a:cxn>
                  <a:cxn ang="0">
                    <a:pos x="15" y="41"/>
                  </a:cxn>
                  <a:cxn ang="0">
                    <a:pos x="6" y="36"/>
                  </a:cxn>
                  <a:cxn ang="0">
                    <a:pos x="18" y="5"/>
                  </a:cxn>
                  <a:cxn ang="0">
                    <a:pos x="38" y="6"/>
                  </a:cxn>
                  <a:cxn ang="0">
                    <a:pos x="57" y="10"/>
                  </a:cxn>
                  <a:cxn ang="0">
                    <a:pos x="62" y="21"/>
                  </a:cxn>
                  <a:cxn ang="0">
                    <a:pos x="65" y="28"/>
                  </a:cxn>
                  <a:cxn ang="0">
                    <a:pos x="70" y="39"/>
                  </a:cxn>
                  <a:cxn ang="0">
                    <a:pos x="74" y="46"/>
                  </a:cxn>
                  <a:cxn ang="0">
                    <a:pos x="75" y="66"/>
                  </a:cxn>
                  <a:cxn ang="0">
                    <a:pos x="57" y="78"/>
                  </a:cxn>
                  <a:cxn ang="0">
                    <a:pos x="48" y="63"/>
                  </a:cxn>
                  <a:cxn ang="0">
                    <a:pos x="51" y="70"/>
                  </a:cxn>
                  <a:cxn ang="0">
                    <a:pos x="72" y="62"/>
                  </a:cxn>
                  <a:cxn ang="0">
                    <a:pos x="71" y="49"/>
                  </a:cxn>
                  <a:cxn ang="0">
                    <a:pos x="63" y="46"/>
                  </a:cxn>
                  <a:cxn ang="0">
                    <a:pos x="66" y="39"/>
                  </a:cxn>
                  <a:cxn ang="0">
                    <a:pos x="62" y="32"/>
                  </a:cxn>
                  <a:cxn ang="0">
                    <a:pos x="54" y="29"/>
                  </a:cxn>
                  <a:cxn ang="0">
                    <a:pos x="58" y="21"/>
                  </a:cxn>
                  <a:cxn ang="0">
                    <a:pos x="54" y="14"/>
                  </a:cxn>
                  <a:cxn ang="0">
                    <a:pos x="38" y="18"/>
                  </a:cxn>
                  <a:cxn ang="0">
                    <a:pos x="35" y="9"/>
                  </a:cxn>
                  <a:cxn ang="0">
                    <a:pos x="21" y="8"/>
                  </a:cxn>
                  <a:cxn ang="0">
                    <a:pos x="9" y="32"/>
                  </a:cxn>
                  <a:cxn ang="0">
                    <a:pos x="17" y="36"/>
                  </a:cxn>
                  <a:cxn ang="0">
                    <a:pos x="20" y="38"/>
                  </a:cxn>
                  <a:cxn ang="0">
                    <a:pos x="23" y="46"/>
                  </a:cxn>
                  <a:cxn ang="0">
                    <a:pos x="34" y="48"/>
                  </a:cxn>
                  <a:cxn ang="0">
                    <a:pos x="36" y="57"/>
                  </a:cxn>
                  <a:cxn ang="0">
                    <a:pos x="45" y="61"/>
                  </a:cxn>
                </a:cxnLst>
                <a:rect l="0" t="0" r="r" b="b"/>
                <a:pathLst>
                  <a:path w="80" h="78">
                    <a:moveTo>
                      <a:pt x="57" y="78"/>
                    </a:moveTo>
                    <a:cubicBezTo>
                      <a:pt x="54" y="78"/>
                      <a:pt x="50" y="76"/>
                      <a:pt x="48" y="74"/>
                    </a:cubicBezTo>
                    <a:cubicBezTo>
                      <a:pt x="47" y="73"/>
                      <a:pt x="47" y="73"/>
                      <a:pt x="47" y="73"/>
                    </a:cubicBezTo>
                    <a:cubicBezTo>
                      <a:pt x="45" y="71"/>
                      <a:pt x="43" y="68"/>
                      <a:pt x="43" y="66"/>
                    </a:cubicBezTo>
                    <a:cubicBezTo>
                      <a:pt x="40" y="65"/>
                      <a:pt x="36" y="64"/>
                      <a:pt x="34" y="62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1" y="59"/>
                      <a:pt x="30" y="56"/>
                      <a:pt x="29" y="54"/>
                    </a:cubicBezTo>
                    <a:cubicBezTo>
                      <a:pt x="26" y="53"/>
                      <a:pt x="22" y="52"/>
                      <a:pt x="20" y="50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7" y="46"/>
                      <a:pt x="15" y="44"/>
                      <a:pt x="15" y="41"/>
                    </a:cubicBezTo>
                    <a:cubicBezTo>
                      <a:pt x="12" y="40"/>
                      <a:pt x="9" y="39"/>
                      <a:pt x="7" y="37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0" y="31"/>
                      <a:pt x="0" y="22"/>
                      <a:pt x="6" y="17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23" y="0"/>
                      <a:pt x="32" y="0"/>
                      <a:pt x="37" y="5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9" y="6"/>
                      <a:pt x="40" y="8"/>
                      <a:pt x="40" y="9"/>
                    </a:cubicBezTo>
                    <a:cubicBezTo>
                      <a:pt x="45" y="5"/>
                      <a:pt x="53" y="6"/>
                      <a:pt x="57" y="10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4"/>
                      <a:pt x="62" y="17"/>
                      <a:pt x="62" y="21"/>
                    </a:cubicBezTo>
                    <a:cubicBezTo>
                      <a:pt x="62" y="22"/>
                      <a:pt x="62" y="24"/>
                      <a:pt x="61" y="26"/>
                    </a:cubicBezTo>
                    <a:cubicBezTo>
                      <a:pt x="63" y="26"/>
                      <a:pt x="64" y="27"/>
                      <a:pt x="65" y="28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9" y="32"/>
                      <a:pt x="70" y="35"/>
                      <a:pt x="70" y="39"/>
                    </a:cubicBezTo>
                    <a:cubicBezTo>
                      <a:pt x="70" y="40"/>
                      <a:pt x="70" y="41"/>
                      <a:pt x="70" y="43"/>
                    </a:cubicBezTo>
                    <a:cubicBezTo>
                      <a:pt x="71" y="43"/>
                      <a:pt x="73" y="44"/>
                      <a:pt x="74" y="46"/>
                    </a:cubicBezTo>
                    <a:cubicBezTo>
                      <a:pt x="75" y="47"/>
                      <a:pt x="75" y="47"/>
                      <a:pt x="75" y="47"/>
                    </a:cubicBezTo>
                    <a:cubicBezTo>
                      <a:pt x="80" y="52"/>
                      <a:pt x="80" y="60"/>
                      <a:pt x="75" y="66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64" y="76"/>
                      <a:pt x="61" y="78"/>
                      <a:pt x="57" y="78"/>
                    </a:cubicBezTo>
                    <a:close/>
                    <a:moveTo>
                      <a:pt x="48" y="60"/>
                    </a:moveTo>
                    <a:cubicBezTo>
                      <a:pt x="48" y="63"/>
                      <a:pt x="48" y="63"/>
                      <a:pt x="48" y="63"/>
                    </a:cubicBezTo>
                    <a:cubicBezTo>
                      <a:pt x="48" y="66"/>
                      <a:pt x="49" y="68"/>
                      <a:pt x="50" y="69"/>
                    </a:cubicBezTo>
                    <a:cubicBezTo>
                      <a:pt x="51" y="70"/>
                      <a:pt x="51" y="70"/>
                      <a:pt x="51" y="70"/>
                    </a:cubicBezTo>
                    <a:cubicBezTo>
                      <a:pt x="54" y="74"/>
                      <a:pt x="60" y="74"/>
                      <a:pt x="63" y="70"/>
                    </a:cubicBezTo>
                    <a:cubicBezTo>
                      <a:pt x="72" y="62"/>
                      <a:pt x="72" y="62"/>
                      <a:pt x="72" y="62"/>
                    </a:cubicBezTo>
                    <a:cubicBezTo>
                      <a:pt x="75" y="59"/>
                      <a:pt x="75" y="53"/>
                      <a:pt x="72" y="50"/>
                    </a:cubicBezTo>
                    <a:cubicBezTo>
                      <a:pt x="71" y="49"/>
                      <a:pt x="71" y="49"/>
                      <a:pt x="71" y="49"/>
                    </a:cubicBezTo>
                    <a:cubicBezTo>
                      <a:pt x="69" y="48"/>
                      <a:pt x="68" y="47"/>
                      <a:pt x="66" y="47"/>
                    </a:cubicBezTo>
                    <a:cubicBezTo>
                      <a:pt x="63" y="46"/>
                      <a:pt x="63" y="46"/>
                      <a:pt x="63" y="46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5" y="42"/>
                      <a:pt x="66" y="40"/>
                      <a:pt x="66" y="39"/>
                    </a:cubicBezTo>
                    <a:cubicBezTo>
                      <a:pt x="66" y="36"/>
                      <a:pt x="65" y="34"/>
                      <a:pt x="63" y="33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1" y="30"/>
                      <a:pt x="59" y="30"/>
                      <a:pt x="58" y="29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7" y="24"/>
                      <a:pt x="58" y="22"/>
                      <a:pt x="58" y="21"/>
                    </a:cubicBezTo>
                    <a:cubicBezTo>
                      <a:pt x="58" y="18"/>
                      <a:pt x="57" y="16"/>
                      <a:pt x="55" y="14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1" y="10"/>
                      <a:pt x="45" y="10"/>
                      <a:pt x="42" y="14"/>
                    </a:cubicBezTo>
                    <a:cubicBezTo>
                      <a:pt x="38" y="18"/>
                      <a:pt x="38" y="18"/>
                      <a:pt x="38" y="18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2"/>
                      <a:pt x="36" y="10"/>
                      <a:pt x="35" y="9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0" y="5"/>
                      <a:pt x="24" y="5"/>
                      <a:pt x="21" y="8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6" y="24"/>
                      <a:pt x="6" y="29"/>
                      <a:pt x="9" y="32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2" y="35"/>
                      <a:pt x="15" y="36"/>
                      <a:pt x="17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0" y="41"/>
                      <a:pt x="21" y="43"/>
                      <a:pt x="22" y="45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25" y="48"/>
                      <a:pt x="28" y="49"/>
                      <a:pt x="31" y="49"/>
                    </a:cubicBezTo>
                    <a:cubicBezTo>
                      <a:pt x="34" y="48"/>
                      <a:pt x="34" y="48"/>
                      <a:pt x="34" y="48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3"/>
                      <a:pt x="35" y="56"/>
                      <a:pt x="36" y="57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39" y="60"/>
                      <a:pt x="42" y="61"/>
                      <a:pt x="45" y="61"/>
                    </a:cubicBezTo>
                    <a:lnTo>
                      <a:pt x="48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hangingPunct="1">
                  <a:defRPr/>
                </a:pPr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108"/>
              <p:cNvSpPr>
                <a:spLocks/>
              </p:cNvSpPr>
              <p:nvPr/>
            </p:nvSpPr>
            <p:spPr bwMode="auto">
              <a:xfrm>
                <a:off x="8666163" y="4516438"/>
                <a:ext cx="82550" cy="82550"/>
              </a:xfrm>
              <a:custGeom>
                <a:avLst/>
                <a:gdLst/>
                <a:ahLst/>
                <a:cxnLst>
                  <a:cxn ang="0">
                    <a:pos x="7" y="52"/>
                  </a:cxn>
                  <a:cxn ang="0">
                    <a:pos x="0" y="45"/>
                  </a:cxn>
                  <a:cxn ang="0">
                    <a:pos x="45" y="0"/>
                  </a:cxn>
                  <a:cxn ang="0">
                    <a:pos x="52" y="10"/>
                  </a:cxn>
                  <a:cxn ang="0">
                    <a:pos x="7" y="52"/>
                  </a:cxn>
                </a:cxnLst>
                <a:rect l="0" t="0" r="r" b="b"/>
                <a:pathLst>
                  <a:path w="52" h="52">
                    <a:moveTo>
                      <a:pt x="7" y="52"/>
                    </a:moveTo>
                    <a:lnTo>
                      <a:pt x="0" y="45"/>
                    </a:lnTo>
                    <a:lnTo>
                      <a:pt x="45" y="0"/>
                    </a:lnTo>
                    <a:lnTo>
                      <a:pt x="52" y="10"/>
                    </a:lnTo>
                    <a:lnTo>
                      <a:pt x="7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hangingPunct="1">
                  <a:defRPr/>
                </a:pPr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109"/>
              <p:cNvSpPr>
                <a:spLocks/>
              </p:cNvSpPr>
              <p:nvPr/>
            </p:nvSpPr>
            <p:spPr bwMode="auto">
              <a:xfrm>
                <a:off x="8609013" y="4441825"/>
                <a:ext cx="112713" cy="112713"/>
              </a:xfrm>
              <a:custGeom>
                <a:avLst/>
                <a:gdLst/>
                <a:ahLst/>
                <a:cxnLst>
                  <a:cxn ang="0">
                    <a:pos x="10" y="71"/>
                  </a:cxn>
                  <a:cxn ang="0">
                    <a:pos x="0" y="64"/>
                  </a:cxn>
                  <a:cxn ang="0">
                    <a:pos x="64" y="0"/>
                  </a:cxn>
                  <a:cxn ang="0">
                    <a:pos x="71" y="10"/>
                  </a:cxn>
                  <a:cxn ang="0">
                    <a:pos x="10" y="71"/>
                  </a:cxn>
                </a:cxnLst>
                <a:rect l="0" t="0" r="r" b="b"/>
                <a:pathLst>
                  <a:path w="71" h="71">
                    <a:moveTo>
                      <a:pt x="10" y="71"/>
                    </a:moveTo>
                    <a:lnTo>
                      <a:pt x="0" y="64"/>
                    </a:lnTo>
                    <a:lnTo>
                      <a:pt x="64" y="0"/>
                    </a:lnTo>
                    <a:lnTo>
                      <a:pt x="71" y="10"/>
                    </a:lnTo>
                    <a:lnTo>
                      <a:pt x="10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hangingPunct="1">
                  <a:defRPr/>
                </a:pPr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110"/>
              <p:cNvSpPr>
                <a:spLocks/>
              </p:cNvSpPr>
              <p:nvPr/>
            </p:nvSpPr>
            <p:spPr bwMode="auto">
              <a:xfrm>
                <a:off x="8548688" y="4394200"/>
                <a:ext cx="109538" cy="107950"/>
              </a:xfrm>
              <a:custGeom>
                <a:avLst/>
                <a:gdLst/>
                <a:ahLst/>
                <a:cxnLst>
                  <a:cxn ang="0">
                    <a:pos x="10" y="68"/>
                  </a:cxn>
                  <a:cxn ang="0">
                    <a:pos x="0" y="59"/>
                  </a:cxn>
                  <a:cxn ang="0">
                    <a:pos x="59" y="0"/>
                  </a:cxn>
                  <a:cxn ang="0">
                    <a:pos x="69" y="9"/>
                  </a:cxn>
                  <a:cxn ang="0">
                    <a:pos x="10" y="68"/>
                  </a:cxn>
                </a:cxnLst>
                <a:rect l="0" t="0" r="r" b="b"/>
                <a:pathLst>
                  <a:path w="69" h="68">
                    <a:moveTo>
                      <a:pt x="10" y="68"/>
                    </a:moveTo>
                    <a:lnTo>
                      <a:pt x="0" y="59"/>
                    </a:lnTo>
                    <a:lnTo>
                      <a:pt x="59" y="0"/>
                    </a:lnTo>
                    <a:lnTo>
                      <a:pt x="69" y="9"/>
                    </a:lnTo>
                    <a:lnTo>
                      <a:pt x="10" y="6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hangingPunct="1">
                  <a:defRPr/>
                </a:pPr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70" name="椭圆 69"/>
            <p:cNvSpPr/>
            <p:nvPr/>
          </p:nvSpPr>
          <p:spPr>
            <a:xfrm>
              <a:off x="5196977" y="3490090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4586699" y="3695541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3978393" y="3490090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73" name="椭圆 72"/>
            <p:cNvSpPr/>
            <p:nvPr/>
          </p:nvSpPr>
          <p:spPr>
            <a:xfrm>
              <a:off x="3636081" y="3062471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3498214" y="2573529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666561" y="2055817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76" name="椭圆 75"/>
            <p:cNvSpPr/>
            <p:nvPr/>
          </p:nvSpPr>
          <p:spPr>
            <a:xfrm>
              <a:off x="4051222" y="1669003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77" name="椭圆 76"/>
            <p:cNvSpPr/>
            <p:nvPr/>
          </p:nvSpPr>
          <p:spPr>
            <a:xfrm>
              <a:off x="4594319" y="1523760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78" name="椭圆 77"/>
            <p:cNvSpPr/>
            <p:nvPr/>
          </p:nvSpPr>
          <p:spPr>
            <a:xfrm>
              <a:off x="5044338" y="1669003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5475929" y="2048197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>
              <a:off x="5658774" y="2573529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81" name="椭圆 80"/>
            <p:cNvSpPr/>
            <p:nvPr/>
          </p:nvSpPr>
          <p:spPr>
            <a:xfrm>
              <a:off x="5553452" y="3062471"/>
              <a:ext cx="87232" cy="86981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3846901" y="2003186"/>
              <a:ext cx="1569660" cy="1839578"/>
            </a:xfrm>
            <a:prstGeom prst="rect">
              <a:avLst/>
            </a:pr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华为安全商业联盟</a:t>
              </a:r>
            </a:p>
          </p:txBody>
        </p:sp>
        <p:sp>
          <p:nvSpPr>
            <p:cNvPr id="83" name="椭圆 82"/>
            <p:cNvSpPr/>
            <p:nvPr/>
          </p:nvSpPr>
          <p:spPr>
            <a:xfrm>
              <a:off x="2971945" y="2186167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3117311" y="1832128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3276745" y="1548430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3534654" y="1321000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87" name="椭圆 86"/>
            <p:cNvSpPr/>
            <p:nvPr/>
          </p:nvSpPr>
          <p:spPr>
            <a:xfrm>
              <a:off x="3854472" y="1106060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88" name="椭圆 87"/>
            <p:cNvSpPr/>
            <p:nvPr/>
          </p:nvSpPr>
          <p:spPr>
            <a:xfrm>
              <a:off x="4210072" y="986724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4596953" y="942456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90" name="椭圆 89"/>
            <p:cNvSpPr/>
            <p:nvPr/>
          </p:nvSpPr>
          <p:spPr>
            <a:xfrm>
              <a:off x="5060182" y="1014416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91" name="椭圆 90"/>
            <p:cNvSpPr/>
            <p:nvPr/>
          </p:nvSpPr>
          <p:spPr>
            <a:xfrm>
              <a:off x="5388789" y="1151557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92" name="椭圆 91"/>
            <p:cNvSpPr/>
            <p:nvPr/>
          </p:nvSpPr>
          <p:spPr>
            <a:xfrm>
              <a:off x="5674618" y="1329060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93" name="椭圆 92"/>
            <p:cNvSpPr/>
            <p:nvPr/>
          </p:nvSpPr>
          <p:spPr>
            <a:xfrm>
              <a:off x="5938009" y="1641311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94" name="椭圆 93"/>
            <p:cNvSpPr/>
            <p:nvPr/>
          </p:nvSpPr>
          <p:spPr>
            <a:xfrm>
              <a:off x="6290816" y="2631888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5747925" y="3845266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5423000" y="4089062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97" name="椭圆 96"/>
            <p:cNvSpPr/>
            <p:nvPr/>
          </p:nvSpPr>
          <p:spPr>
            <a:xfrm>
              <a:off x="3682405" y="4052223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3379463" y="3833497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99" name="椭圆 98"/>
            <p:cNvSpPr/>
            <p:nvPr/>
          </p:nvSpPr>
          <p:spPr>
            <a:xfrm>
              <a:off x="2880903" y="2559033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100" name="椭圆 99"/>
            <p:cNvSpPr/>
            <p:nvPr/>
          </p:nvSpPr>
          <p:spPr>
            <a:xfrm>
              <a:off x="3130335" y="3562060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106" name="矩形 105"/>
            <p:cNvSpPr/>
            <p:nvPr/>
          </p:nvSpPr>
          <p:spPr>
            <a:xfrm>
              <a:off x="3926340" y="1348775"/>
              <a:ext cx="1416316" cy="710342"/>
            </a:xfrm>
            <a:prstGeom prst="rect">
              <a:avLst/>
            </a:prstGeom>
          </p:spPr>
          <p:txBody>
            <a:bodyPr spcFirstLastPara="1" wrap="none" numCol="1">
              <a:prstTxWarp prst="textArchUp">
                <a:avLst>
                  <a:gd name="adj" fmla="val 11379582"/>
                </a:avLst>
              </a:prstTxWarp>
              <a:spAutoFit/>
            </a:bodyPr>
            <a:lstStyle/>
            <a:p>
              <a:pPr algn="ctr"/>
              <a:r>
                <a:rPr lang="zh-CN" altLang="en-US" sz="1050" b="1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安全产品厂商</a:t>
              </a:r>
              <a:endParaRPr lang="zh-CN" altLang="en-US" sz="105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3" name="椭圆 102"/>
            <p:cNvSpPr/>
            <p:nvPr/>
          </p:nvSpPr>
          <p:spPr>
            <a:xfrm>
              <a:off x="2985434" y="3256029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  <p:sp>
          <p:nvSpPr>
            <p:cNvPr id="118" name="椭圆 117"/>
            <p:cNvSpPr/>
            <p:nvPr/>
          </p:nvSpPr>
          <p:spPr>
            <a:xfrm>
              <a:off x="6150119" y="3301048"/>
              <a:ext cx="55544" cy="5538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2" tIns="34281" rIns="68562" bIns="34281" anchor="ctr"/>
            <a:lstStyle/>
            <a:p>
              <a:pPr algn="ctr" defTabSz="914156" eaLnBrk="1" hangingPunct="1">
                <a:defRPr/>
              </a:pPr>
              <a:endParaRPr lang="zh-CN" altLang="en-US" sz="13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160739" y="3633095"/>
            <a:ext cx="857963" cy="839089"/>
            <a:chOff x="1998519" y="3480590"/>
            <a:chExt cx="1037089" cy="1014274"/>
          </a:xfrm>
        </p:grpSpPr>
        <p:sp>
          <p:nvSpPr>
            <p:cNvPr id="107" name="椭圆 106"/>
            <p:cNvSpPr/>
            <p:nvPr/>
          </p:nvSpPr>
          <p:spPr bwMode="auto">
            <a:xfrm>
              <a:off x="1998519" y="3480590"/>
              <a:ext cx="1037089" cy="1014274"/>
            </a:xfrm>
            <a:prstGeom prst="ellipse">
              <a:avLst/>
            </a:prstGeom>
            <a:gradFill>
              <a:gsLst>
                <a:gs pos="100000">
                  <a:schemeClr val="bg1">
                    <a:alpha val="35000"/>
                  </a:schemeClr>
                </a:gs>
                <a:gs pos="54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9050">
              <a:noFill/>
              <a:prstDash val="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defTabSz="207317"/>
              <a:endParaRPr lang="zh-CN" altLang="en-US" sz="300" dirty="0"/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2083090" y="3851883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联合开发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160739" y="1069088"/>
            <a:ext cx="857963" cy="839089"/>
            <a:chOff x="2033293" y="867333"/>
            <a:chExt cx="1037089" cy="1014274"/>
          </a:xfrm>
        </p:grpSpPr>
        <p:sp>
          <p:nvSpPr>
            <p:cNvPr id="109" name="椭圆 108"/>
            <p:cNvSpPr/>
            <p:nvPr/>
          </p:nvSpPr>
          <p:spPr bwMode="auto">
            <a:xfrm>
              <a:off x="2033293" y="867333"/>
              <a:ext cx="1037089" cy="1014274"/>
            </a:xfrm>
            <a:prstGeom prst="ellipse">
              <a:avLst/>
            </a:prstGeom>
            <a:gradFill>
              <a:gsLst>
                <a:gs pos="100000">
                  <a:schemeClr val="bg1">
                    <a:alpha val="35000"/>
                  </a:schemeClr>
                </a:gs>
                <a:gs pos="54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9050">
              <a:noFill/>
              <a:prstDash val="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defTabSz="207317"/>
              <a:endParaRPr lang="zh-CN" altLang="en-US" sz="300" dirty="0"/>
            </a:p>
          </p:txBody>
        </p:sp>
        <p:sp>
          <p:nvSpPr>
            <p:cNvPr id="110" name="文本框 109"/>
            <p:cNvSpPr txBox="1"/>
            <p:nvPr/>
          </p:nvSpPr>
          <p:spPr>
            <a:xfrm>
              <a:off x="2117864" y="1238626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技术共享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158011" y="1069088"/>
            <a:ext cx="857963" cy="839089"/>
            <a:chOff x="6157363" y="893904"/>
            <a:chExt cx="1037089" cy="1014274"/>
          </a:xfrm>
        </p:grpSpPr>
        <p:sp>
          <p:nvSpPr>
            <p:cNvPr id="111" name="椭圆 110"/>
            <p:cNvSpPr/>
            <p:nvPr/>
          </p:nvSpPr>
          <p:spPr bwMode="auto">
            <a:xfrm>
              <a:off x="6157363" y="893904"/>
              <a:ext cx="1037089" cy="1014274"/>
            </a:xfrm>
            <a:prstGeom prst="ellipse">
              <a:avLst/>
            </a:prstGeom>
            <a:gradFill>
              <a:gsLst>
                <a:gs pos="100000">
                  <a:schemeClr val="bg1">
                    <a:alpha val="35000"/>
                  </a:schemeClr>
                </a:gs>
                <a:gs pos="54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9050">
              <a:noFill/>
              <a:prstDash val="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defTabSz="207317"/>
              <a:endParaRPr lang="zh-CN" altLang="en-US" sz="300" dirty="0"/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6241934" y="1265197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联合拓展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356958" y="2345342"/>
            <a:ext cx="857963" cy="839089"/>
            <a:chOff x="7177832" y="2170158"/>
            <a:chExt cx="1037089" cy="1014274"/>
          </a:xfrm>
        </p:grpSpPr>
        <p:sp>
          <p:nvSpPr>
            <p:cNvPr id="113" name="椭圆 112"/>
            <p:cNvSpPr/>
            <p:nvPr/>
          </p:nvSpPr>
          <p:spPr bwMode="auto">
            <a:xfrm>
              <a:off x="7177832" y="2170158"/>
              <a:ext cx="1037089" cy="1014274"/>
            </a:xfrm>
            <a:prstGeom prst="ellipse">
              <a:avLst/>
            </a:prstGeom>
            <a:gradFill>
              <a:gsLst>
                <a:gs pos="100000">
                  <a:schemeClr val="bg1">
                    <a:alpha val="35000"/>
                  </a:schemeClr>
                </a:gs>
                <a:gs pos="54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9050">
              <a:noFill/>
              <a:prstDash val="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defTabSz="207317"/>
              <a:endParaRPr lang="zh-CN" altLang="en-US" sz="3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7262403" y="2541451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利益分享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158011" y="3633095"/>
            <a:ext cx="857963" cy="839089"/>
            <a:chOff x="6140622" y="3488912"/>
            <a:chExt cx="1037089" cy="1014274"/>
          </a:xfrm>
        </p:grpSpPr>
        <p:sp>
          <p:nvSpPr>
            <p:cNvPr id="115" name="椭圆 114"/>
            <p:cNvSpPr/>
            <p:nvPr/>
          </p:nvSpPr>
          <p:spPr bwMode="auto">
            <a:xfrm>
              <a:off x="6140622" y="3488912"/>
              <a:ext cx="1037089" cy="1014274"/>
            </a:xfrm>
            <a:prstGeom prst="ellipse">
              <a:avLst/>
            </a:prstGeom>
            <a:gradFill>
              <a:gsLst>
                <a:gs pos="100000">
                  <a:schemeClr val="bg1">
                    <a:alpha val="35000"/>
                  </a:schemeClr>
                </a:gs>
                <a:gs pos="54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9050">
              <a:noFill/>
              <a:prstDash val="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defTabSz="207317"/>
              <a:endParaRPr lang="zh-CN" altLang="en-US" sz="300" dirty="0"/>
            </a:p>
          </p:txBody>
        </p:sp>
        <p:sp>
          <p:nvSpPr>
            <p:cNvPr id="116" name="文本框 115"/>
            <p:cNvSpPr txBox="1"/>
            <p:nvPr/>
          </p:nvSpPr>
          <p:spPr>
            <a:xfrm>
              <a:off x="6225193" y="3860205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联合创新</a:t>
              </a:r>
            </a:p>
          </p:txBody>
        </p:sp>
      </p:grpSp>
      <p:sp>
        <p:nvSpPr>
          <p:cNvPr id="117" name="文本框 116"/>
          <p:cNvSpPr txBox="1"/>
          <p:nvPr/>
        </p:nvSpPr>
        <p:spPr>
          <a:xfrm>
            <a:off x="3079323" y="4423446"/>
            <a:ext cx="31053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16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16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日联盟正式升级，敬请期待</a:t>
            </a:r>
            <a:endParaRPr lang="zh-CN" altLang="en-US" sz="16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03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5"/>
          <a:stretch/>
        </p:blipFill>
        <p:spPr>
          <a:xfrm>
            <a:off x="0" y="0"/>
            <a:ext cx="9144000" cy="517578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9141794" cy="5143500"/>
          </a:xfrm>
          <a:prstGeom prst="rect">
            <a:avLst/>
          </a:prstGeom>
          <a:gradFill>
            <a:gsLst>
              <a:gs pos="65000">
                <a:srgbClr val="000000">
                  <a:alpha val="32000"/>
                </a:srgbClr>
              </a:gs>
              <a:gs pos="21000">
                <a:schemeClr val="tx1"/>
              </a:gs>
              <a:gs pos="48000">
                <a:schemeClr val="tx1">
                  <a:alpha val="76000"/>
                </a:schemeClr>
              </a:gs>
              <a:gs pos="100000">
                <a:schemeClr val="tx1">
                  <a:alpha val="88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8" name="图片 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7" name="直接连接符 6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16" name="图像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>
          <a:xfrm>
            <a:off x="3126065" y="1371966"/>
            <a:ext cx="5055278" cy="489302"/>
          </a:xfrm>
        </p:spPr>
        <p:txBody>
          <a:bodyPr/>
          <a:lstStyle/>
          <a:p>
            <a:r>
              <a:rPr lang="zh-CN" altLang="en-US" sz="2800" i="1" dirty="0" smtClean="0">
                <a:solidFill>
                  <a:schemeClr val="bg1"/>
                </a:solidFill>
              </a:rPr>
              <a:t>用商业的手段解决利益的问题</a:t>
            </a:r>
            <a:endParaRPr lang="zh-CN" altLang="en-US" sz="2800" i="1" dirty="0"/>
          </a:p>
        </p:txBody>
      </p:sp>
      <p:sp>
        <p:nvSpPr>
          <p:cNvPr id="104" name="Freeform 139"/>
          <p:cNvSpPr/>
          <p:nvPr/>
        </p:nvSpPr>
        <p:spPr>
          <a:xfrm rot="13720706" flipV="1">
            <a:off x="830296" y="1732738"/>
            <a:ext cx="5276612" cy="2520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14" y="18418"/>
                </a:moveTo>
                <a:lnTo>
                  <a:pt x="15191" y="18192"/>
                </a:lnTo>
                <a:lnTo>
                  <a:pt x="13891" y="17770"/>
                </a:lnTo>
                <a:lnTo>
                  <a:pt x="12636" y="17179"/>
                </a:lnTo>
                <a:lnTo>
                  <a:pt x="11427" y="16390"/>
                </a:lnTo>
                <a:lnTo>
                  <a:pt x="10241" y="15489"/>
                </a:lnTo>
                <a:lnTo>
                  <a:pt x="9124" y="14503"/>
                </a:lnTo>
                <a:lnTo>
                  <a:pt x="8029" y="13377"/>
                </a:lnTo>
                <a:lnTo>
                  <a:pt x="7002" y="12166"/>
                </a:lnTo>
                <a:lnTo>
                  <a:pt x="6022" y="10899"/>
                </a:lnTo>
                <a:lnTo>
                  <a:pt x="5086" y="9603"/>
                </a:lnTo>
                <a:lnTo>
                  <a:pt x="4197" y="8251"/>
                </a:lnTo>
                <a:lnTo>
                  <a:pt x="3353" y="6928"/>
                </a:lnTo>
                <a:lnTo>
                  <a:pt x="2577" y="5632"/>
                </a:lnTo>
                <a:lnTo>
                  <a:pt x="2281" y="5069"/>
                </a:lnTo>
                <a:lnTo>
                  <a:pt x="1962" y="4450"/>
                </a:lnTo>
                <a:lnTo>
                  <a:pt x="1665" y="3802"/>
                </a:lnTo>
                <a:lnTo>
                  <a:pt x="1026" y="2450"/>
                </a:lnTo>
                <a:lnTo>
                  <a:pt x="753" y="1831"/>
                </a:lnTo>
                <a:lnTo>
                  <a:pt x="525" y="1211"/>
                </a:lnTo>
                <a:lnTo>
                  <a:pt x="319" y="732"/>
                </a:lnTo>
                <a:lnTo>
                  <a:pt x="160" y="338"/>
                </a:lnTo>
                <a:lnTo>
                  <a:pt x="68" y="56"/>
                </a:lnTo>
                <a:lnTo>
                  <a:pt x="0" y="0"/>
                </a:lnTo>
                <a:lnTo>
                  <a:pt x="68" y="56"/>
                </a:lnTo>
                <a:lnTo>
                  <a:pt x="182" y="225"/>
                </a:lnTo>
                <a:lnTo>
                  <a:pt x="365" y="479"/>
                </a:lnTo>
                <a:lnTo>
                  <a:pt x="570" y="817"/>
                </a:lnTo>
                <a:lnTo>
                  <a:pt x="821" y="1183"/>
                </a:lnTo>
                <a:lnTo>
                  <a:pt x="1095" y="1605"/>
                </a:lnTo>
                <a:lnTo>
                  <a:pt x="1642" y="2337"/>
                </a:lnTo>
                <a:lnTo>
                  <a:pt x="1848" y="2675"/>
                </a:lnTo>
                <a:lnTo>
                  <a:pt x="2805" y="4027"/>
                </a:lnTo>
                <a:lnTo>
                  <a:pt x="3878" y="5323"/>
                </a:lnTo>
                <a:lnTo>
                  <a:pt x="5018" y="6590"/>
                </a:lnTo>
                <a:lnTo>
                  <a:pt x="6227" y="7744"/>
                </a:lnTo>
                <a:lnTo>
                  <a:pt x="7550" y="8871"/>
                </a:lnTo>
                <a:lnTo>
                  <a:pt x="8941" y="9828"/>
                </a:lnTo>
                <a:lnTo>
                  <a:pt x="10355" y="10701"/>
                </a:lnTo>
                <a:lnTo>
                  <a:pt x="11838" y="11349"/>
                </a:lnTo>
                <a:lnTo>
                  <a:pt x="13389" y="11884"/>
                </a:lnTo>
                <a:lnTo>
                  <a:pt x="14963" y="12222"/>
                </a:lnTo>
                <a:lnTo>
                  <a:pt x="16514" y="12335"/>
                </a:lnTo>
                <a:lnTo>
                  <a:pt x="16514" y="9124"/>
                </a:lnTo>
                <a:lnTo>
                  <a:pt x="21600" y="15320"/>
                </a:lnTo>
                <a:lnTo>
                  <a:pt x="16514" y="21600"/>
                </a:lnTo>
                <a:lnTo>
                  <a:pt x="16514" y="18418"/>
                </a:lnTo>
                <a:close/>
              </a:path>
            </a:pathLst>
          </a:custGeom>
          <a:gradFill>
            <a:gsLst>
              <a:gs pos="0">
                <a:srgbClr val="FFC000">
                  <a:alpha val="52000"/>
                </a:srgbClr>
              </a:gs>
              <a:gs pos="99000">
                <a:srgbClr val="FFC000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900">
              <a:solidFill>
                <a:schemeClr val="tx2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570897" y="2192910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i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促进健康生态的形成</a:t>
            </a:r>
            <a:endParaRPr lang="zh-CN" altLang="en-US" sz="1400" i="1" dirty="0">
              <a:solidFill>
                <a:srgbClr val="FFC000"/>
              </a:solidFill>
            </a:endParaRPr>
          </a:p>
        </p:txBody>
      </p:sp>
      <p:cxnSp>
        <p:nvCxnSpPr>
          <p:cNvPr id="105" name="直接连接符 104"/>
          <p:cNvCxnSpPr/>
          <p:nvPr/>
        </p:nvCxnSpPr>
        <p:spPr>
          <a:xfrm flipV="1">
            <a:off x="2906949" y="1917256"/>
            <a:ext cx="2589193" cy="14545"/>
          </a:xfrm>
          <a:prstGeom prst="line">
            <a:avLst/>
          </a:prstGeom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/>
          <p:nvPr/>
        </p:nvCxnSpPr>
        <p:spPr>
          <a:xfrm flipV="1">
            <a:off x="5398024" y="2841683"/>
            <a:ext cx="2589193" cy="14545"/>
          </a:xfrm>
          <a:prstGeom prst="line">
            <a:avLst/>
          </a:prstGeom>
          <a:ln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24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9143999" cy="5162549"/>
          </a:xfrm>
          <a:prstGeom prst="rect">
            <a:avLst/>
          </a:prstGeom>
          <a:gradFill>
            <a:gsLst>
              <a:gs pos="78000">
                <a:srgbClr val="000000">
                  <a:alpha val="21000"/>
                </a:srgbClr>
              </a:gs>
              <a:gs pos="0">
                <a:schemeClr val="tx1"/>
              </a:gs>
              <a:gs pos="55000">
                <a:schemeClr val="tx1">
                  <a:alpha val="64000"/>
                </a:schemeClr>
              </a:gs>
              <a:gs pos="100000">
                <a:schemeClr val="tx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8" name="图片 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7" name="直接连接符 6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11" name="图像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矩形 68"/>
          <p:cNvSpPr/>
          <p:nvPr/>
        </p:nvSpPr>
        <p:spPr>
          <a:xfrm>
            <a:off x="780949" y="2372599"/>
            <a:ext cx="6572249" cy="1008950"/>
          </a:xfrm>
          <a:custGeom>
            <a:avLst/>
            <a:gdLst>
              <a:gd name="connsiteX0" fmla="*/ 0 w 4680000"/>
              <a:gd name="connsiteY0" fmla="*/ 0 h 1789578"/>
              <a:gd name="connsiteX1" fmla="*/ 4680000 w 4680000"/>
              <a:gd name="connsiteY1" fmla="*/ 0 h 1789578"/>
              <a:gd name="connsiteX2" fmla="*/ 4680000 w 4680000"/>
              <a:gd name="connsiteY2" fmla="*/ 1789578 h 1789578"/>
              <a:gd name="connsiteX3" fmla="*/ 0 w 4680000"/>
              <a:gd name="connsiteY3" fmla="*/ 1789578 h 1789578"/>
              <a:gd name="connsiteX4" fmla="*/ 0 w 4680000"/>
              <a:gd name="connsiteY4" fmla="*/ 0 h 1789578"/>
              <a:gd name="connsiteX0" fmla="*/ 0 w 4680000"/>
              <a:gd name="connsiteY0" fmla="*/ 0 h 1789578"/>
              <a:gd name="connsiteX1" fmla="*/ 4680000 w 4680000"/>
              <a:gd name="connsiteY1" fmla="*/ 0 h 1789578"/>
              <a:gd name="connsiteX2" fmla="*/ 3986664 w 4680000"/>
              <a:gd name="connsiteY2" fmla="*/ 1759433 h 1789578"/>
              <a:gd name="connsiteX3" fmla="*/ 0 w 4680000"/>
              <a:gd name="connsiteY3" fmla="*/ 1789578 h 1789578"/>
              <a:gd name="connsiteX4" fmla="*/ 0 w 4680000"/>
              <a:gd name="connsiteY4" fmla="*/ 0 h 1789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80000" h="1789578">
                <a:moveTo>
                  <a:pt x="0" y="0"/>
                </a:moveTo>
                <a:lnTo>
                  <a:pt x="4680000" y="0"/>
                </a:lnTo>
                <a:lnTo>
                  <a:pt x="3986664" y="1759433"/>
                </a:lnTo>
                <a:lnTo>
                  <a:pt x="0" y="178957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  <a:alpha val="54000"/>
                </a:schemeClr>
              </a:gs>
              <a:gs pos="100000">
                <a:schemeClr val="tx2">
                  <a:alpha val="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1892177" y="2550679"/>
            <a:ext cx="5282565" cy="489302"/>
          </a:xfrm>
          <a:prstGeom prst="rect">
            <a:avLst/>
          </a:prstGeom>
        </p:spPr>
        <p:txBody>
          <a:bodyPr anchor="ctr"/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2800" dirty="0" smtClean="0">
                <a:solidFill>
                  <a:schemeClr val="bg1"/>
                </a:solidFill>
              </a:rPr>
              <a:t>共同建设更加安全的数字世界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6961482" y="3292667"/>
            <a:ext cx="1239567" cy="1246137"/>
            <a:chOff x="3388784" y="2209801"/>
            <a:chExt cx="2366433" cy="2378976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9181" y="2381891"/>
              <a:ext cx="2005639" cy="200225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8" name="矩形 17"/>
            <p:cNvSpPr/>
            <p:nvPr/>
          </p:nvSpPr>
          <p:spPr>
            <a:xfrm>
              <a:off x="3388784" y="2209801"/>
              <a:ext cx="2366433" cy="2378976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矩形 18"/>
          <p:cNvSpPr/>
          <p:nvPr/>
        </p:nvSpPr>
        <p:spPr>
          <a:xfrm>
            <a:off x="4486887" y="4046361"/>
            <a:ext cx="25146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200" b="1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更多信息</a:t>
            </a:r>
            <a:endParaRPr lang="en-US" altLang="zh-CN" sz="1200" b="1" dirty="0" smtClean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r"/>
            <a:r>
              <a:rPr lang="zh-CN" altLang="en-US" sz="1200" b="1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请关注</a:t>
            </a:r>
            <a:r>
              <a:rPr lang="zh-CN" altLang="en-US" sz="1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华为安全</a:t>
            </a:r>
            <a:r>
              <a:rPr lang="zh-CN" altLang="en-US" sz="1200" b="1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微</a:t>
            </a:r>
            <a:r>
              <a:rPr lang="zh-CN" altLang="en-US" sz="120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信公众号</a:t>
            </a:r>
            <a:endParaRPr lang="zh-CN" altLang="en-US" sz="9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矩形 68"/>
          <p:cNvSpPr/>
          <p:nvPr/>
        </p:nvSpPr>
        <p:spPr>
          <a:xfrm>
            <a:off x="224790" y="1552415"/>
            <a:ext cx="5498231" cy="706265"/>
          </a:xfrm>
          <a:custGeom>
            <a:avLst/>
            <a:gdLst>
              <a:gd name="connsiteX0" fmla="*/ 0 w 4680000"/>
              <a:gd name="connsiteY0" fmla="*/ 0 h 1789578"/>
              <a:gd name="connsiteX1" fmla="*/ 4680000 w 4680000"/>
              <a:gd name="connsiteY1" fmla="*/ 0 h 1789578"/>
              <a:gd name="connsiteX2" fmla="*/ 4680000 w 4680000"/>
              <a:gd name="connsiteY2" fmla="*/ 1789578 h 1789578"/>
              <a:gd name="connsiteX3" fmla="*/ 0 w 4680000"/>
              <a:gd name="connsiteY3" fmla="*/ 1789578 h 1789578"/>
              <a:gd name="connsiteX4" fmla="*/ 0 w 4680000"/>
              <a:gd name="connsiteY4" fmla="*/ 0 h 1789578"/>
              <a:gd name="connsiteX0" fmla="*/ 0 w 4680000"/>
              <a:gd name="connsiteY0" fmla="*/ 0 h 1789578"/>
              <a:gd name="connsiteX1" fmla="*/ 4680000 w 4680000"/>
              <a:gd name="connsiteY1" fmla="*/ 0 h 1789578"/>
              <a:gd name="connsiteX2" fmla="*/ 3986664 w 4680000"/>
              <a:gd name="connsiteY2" fmla="*/ 1759433 h 1789578"/>
              <a:gd name="connsiteX3" fmla="*/ 0 w 4680000"/>
              <a:gd name="connsiteY3" fmla="*/ 1789578 h 1789578"/>
              <a:gd name="connsiteX4" fmla="*/ 0 w 4680000"/>
              <a:gd name="connsiteY4" fmla="*/ 0 h 1789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80000" h="1789578">
                <a:moveTo>
                  <a:pt x="0" y="0"/>
                </a:moveTo>
                <a:lnTo>
                  <a:pt x="4680000" y="0"/>
                </a:lnTo>
                <a:lnTo>
                  <a:pt x="3986664" y="1759433"/>
                </a:lnTo>
                <a:lnTo>
                  <a:pt x="0" y="178957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  <a:alpha val="54000"/>
                </a:schemeClr>
              </a:gs>
              <a:gs pos="100000">
                <a:schemeClr val="tx2">
                  <a:alpha val="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1" name="标题 1"/>
          <p:cNvSpPr>
            <a:spLocks noGrp="1"/>
          </p:cNvSpPr>
          <p:nvPr>
            <p:ph type="title"/>
          </p:nvPr>
        </p:nvSpPr>
        <p:spPr>
          <a:xfrm>
            <a:off x="1320164" y="1660896"/>
            <a:ext cx="4114099" cy="489302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C000"/>
                </a:solidFill>
              </a:rPr>
              <a:t>让我们不走捷径，携起手来</a:t>
            </a:r>
            <a:endParaRPr lang="zh-CN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442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483788" y="2063067"/>
            <a:ext cx="217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123444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94868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314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8" name="矩形 37"/>
          <p:cNvSpPr/>
          <p:nvPr/>
        </p:nvSpPr>
        <p:spPr>
          <a:xfrm>
            <a:off x="1" y="0"/>
            <a:ext cx="9148342" cy="5143500"/>
          </a:xfrm>
          <a:prstGeom prst="rect">
            <a:avLst/>
          </a:prstGeom>
          <a:gradFill>
            <a:gsLst>
              <a:gs pos="34000">
                <a:srgbClr val="000000">
                  <a:alpha val="80000"/>
                </a:srgbClr>
              </a:gs>
              <a:gs pos="15473">
                <a:srgbClr val="000000">
                  <a:alpha val="94000"/>
                </a:srgbClr>
              </a:gs>
              <a:gs pos="0">
                <a:schemeClr val="tx1"/>
              </a:gs>
              <a:gs pos="64000">
                <a:schemeClr val="tx1">
                  <a:alpha val="75000"/>
                </a:schemeClr>
              </a:gs>
              <a:gs pos="100000">
                <a:schemeClr val="tx1">
                  <a:alpha val="78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安全产业繁荣而有活力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8" name="图片 7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7" name="直接连接符 6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11" name="图像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文本框 14"/>
          <p:cNvSpPr txBox="1"/>
          <p:nvPr/>
        </p:nvSpPr>
        <p:spPr>
          <a:xfrm>
            <a:off x="3085432" y="3412784"/>
            <a:ext cx="2528437" cy="1038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1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1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市场规模稳步增长</a:t>
            </a:r>
            <a:endParaRPr lang="en-US" altLang="zh-CN" sz="11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年我国网络安全产业，规模达到 </a:t>
            </a:r>
            <a:r>
              <a:rPr lang="en-US" altLang="zh-CN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510.92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亿元，较 </a:t>
            </a:r>
            <a:r>
              <a:rPr lang="en-US" altLang="zh-CN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年增长 </a:t>
            </a:r>
            <a:r>
              <a:rPr lang="en-US" altLang="zh-CN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19.2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年达到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631.29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亿元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233029" y="3412784"/>
            <a:ext cx="1904689" cy="103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政策</a:t>
            </a:r>
            <a:r>
              <a:rPr lang="zh-CN" altLang="en-US" sz="11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法规持续出台</a:t>
            </a:r>
          </a:p>
          <a:p>
            <a:pPr algn="ctr">
              <a:lnSpc>
                <a:spcPct val="150000"/>
              </a:lnSpc>
            </a:pP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网络安全等级保护制度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标准</a:t>
            </a:r>
            <a:endParaRPr lang="en-US" altLang="zh-CN" sz="1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中华人民共和国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密码法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网络安全审查办法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 bwMode="auto">
          <a:xfrm>
            <a:off x="3591262" y="1292810"/>
            <a:ext cx="1861689" cy="1861686"/>
          </a:xfrm>
          <a:prstGeom prst="ellipse">
            <a:avLst/>
          </a:prstGeom>
          <a:gradFill>
            <a:gsLst>
              <a:gs pos="100000">
                <a:schemeClr val="bg1">
                  <a:alpha val="35000"/>
                </a:schemeClr>
              </a:gs>
              <a:gs pos="54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 w="19050">
            <a:noFill/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defTabSz="207317" eaLnBrk="1" hangingPunct="1">
              <a:defRPr/>
            </a:pPr>
            <a:endParaRPr lang="zh-CN" altLang="en-US" sz="400"/>
          </a:p>
        </p:txBody>
      </p:sp>
      <p:sp>
        <p:nvSpPr>
          <p:cNvPr id="21" name="立方体 20"/>
          <p:cNvSpPr/>
          <p:nvPr/>
        </p:nvSpPr>
        <p:spPr>
          <a:xfrm rot="16200000" flipV="1">
            <a:off x="4151082" y="2242490"/>
            <a:ext cx="741782" cy="108739"/>
          </a:xfrm>
          <a:prstGeom prst="cube">
            <a:avLst/>
          </a:prstGeom>
          <a:gradFill>
            <a:gsLst>
              <a:gs pos="0">
                <a:srgbClr val="0070C0">
                  <a:alpha val="18000"/>
                </a:srgbClr>
              </a:gs>
              <a:gs pos="99000">
                <a:srgbClr val="0070C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tx2"/>
              </a:solidFill>
            </a:endParaRPr>
          </a:p>
        </p:txBody>
      </p:sp>
      <p:sp>
        <p:nvSpPr>
          <p:cNvPr id="22" name="立方体 21"/>
          <p:cNvSpPr/>
          <p:nvPr/>
        </p:nvSpPr>
        <p:spPr>
          <a:xfrm rot="16200000" flipV="1">
            <a:off x="4408656" y="2137727"/>
            <a:ext cx="926172" cy="90272"/>
          </a:xfrm>
          <a:prstGeom prst="cube">
            <a:avLst/>
          </a:prstGeom>
          <a:gradFill>
            <a:gsLst>
              <a:gs pos="0">
                <a:srgbClr val="0070C0">
                  <a:alpha val="18000"/>
                </a:srgbClr>
              </a:gs>
              <a:gs pos="99000">
                <a:srgbClr val="0070C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tx2"/>
              </a:solidFill>
            </a:endParaRPr>
          </a:p>
        </p:txBody>
      </p:sp>
      <p:sp>
        <p:nvSpPr>
          <p:cNvPr id="23" name="Freeform 139"/>
          <p:cNvSpPr/>
          <p:nvPr/>
        </p:nvSpPr>
        <p:spPr>
          <a:xfrm rot="18131877">
            <a:off x="4217500" y="1910353"/>
            <a:ext cx="225015" cy="1483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14" y="18418"/>
                </a:moveTo>
                <a:lnTo>
                  <a:pt x="15191" y="18192"/>
                </a:lnTo>
                <a:lnTo>
                  <a:pt x="13891" y="17770"/>
                </a:lnTo>
                <a:lnTo>
                  <a:pt x="12636" y="17179"/>
                </a:lnTo>
                <a:lnTo>
                  <a:pt x="11427" y="16390"/>
                </a:lnTo>
                <a:lnTo>
                  <a:pt x="10241" y="15489"/>
                </a:lnTo>
                <a:lnTo>
                  <a:pt x="9124" y="14503"/>
                </a:lnTo>
                <a:lnTo>
                  <a:pt x="8029" y="13377"/>
                </a:lnTo>
                <a:lnTo>
                  <a:pt x="7002" y="12166"/>
                </a:lnTo>
                <a:lnTo>
                  <a:pt x="6022" y="10899"/>
                </a:lnTo>
                <a:lnTo>
                  <a:pt x="5086" y="9603"/>
                </a:lnTo>
                <a:lnTo>
                  <a:pt x="4197" y="8251"/>
                </a:lnTo>
                <a:lnTo>
                  <a:pt x="3353" y="6928"/>
                </a:lnTo>
                <a:lnTo>
                  <a:pt x="2577" y="5632"/>
                </a:lnTo>
                <a:lnTo>
                  <a:pt x="2281" y="5069"/>
                </a:lnTo>
                <a:lnTo>
                  <a:pt x="1962" y="4450"/>
                </a:lnTo>
                <a:lnTo>
                  <a:pt x="1665" y="3802"/>
                </a:lnTo>
                <a:lnTo>
                  <a:pt x="1026" y="2450"/>
                </a:lnTo>
                <a:lnTo>
                  <a:pt x="753" y="1831"/>
                </a:lnTo>
                <a:lnTo>
                  <a:pt x="525" y="1211"/>
                </a:lnTo>
                <a:lnTo>
                  <a:pt x="319" y="732"/>
                </a:lnTo>
                <a:lnTo>
                  <a:pt x="160" y="338"/>
                </a:lnTo>
                <a:lnTo>
                  <a:pt x="68" y="56"/>
                </a:lnTo>
                <a:lnTo>
                  <a:pt x="0" y="0"/>
                </a:lnTo>
                <a:lnTo>
                  <a:pt x="68" y="56"/>
                </a:lnTo>
                <a:lnTo>
                  <a:pt x="182" y="225"/>
                </a:lnTo>
                <a:lnTo>
                  <a:pt x="365" y="479"/>
                </a:lnTo>
                <a:lnTo>
                  <a:pt x="570" y="817"/>
                </a:lnTo>
                <a:lnTo>
                  <a:pt x="821" y="1183"/>
                </a:lnTo>
                <a:lnTo>
                  <a:pt x="1095" y="1605"/>
                </a:lnTo>
                <a:lnTo>
                  <a:pt x="1642" y="2337"/>
                </a:lnTo>
                <a:lnTo>
                  <a:pt x="1848" y="2675"/>
                </a:lnTo>
                <a:lnTo>
                  <a:pt x="2805" y="4027"/>
                </a:lnTo>
                <a:lnTo>
                  <a:pt x="3878" y="5323"/>
                </a:lnTo>
                <a:lnTo>
                  <a:pt x="5018" y="6590"/>
                </a:lnTo>
                <a:lnTo>
                  <a:pt x="6227" y="7744"/>
                </a:lnTo>
                <a:lnTo>
                  <a:pt x="7550" y="8871"/>
                </a:lnTo>
                <a:lnTo>
                  <a:pt x="8941" y="9828"/>
                </a:lnTo>
                <a:lnTo>
                  <a:pt x="10355" y="10701"/>
                </a:lnTo>
                <a:lnTo>
                  <a:pt x="11838" y="11349"/>
                </a:lnTo>
                <a:lnTo>
                  <a:pt x="13389" y="11884"/>
                </a:lnTo>
                <a:lnTo>
                  <a:pt x="14963" y="12222"/>
                </a:lnTo>
                <a:lnTo>
                  <a:pt x="16514" y="12335"/>
                </a:lnTo>
                <a:lnTo>
                  <a:pt x="16514" y="9124"/>
                </a:lnTo>
                <a:lnTo>
                  <a:pt x="21600" y="15320"/>
                </a:lnTo>
                <a:lnTo>
                  <a:pt x="16514" y="21600"/>
                </a:lnTo>
                <a:lnTo>
                  <a:pt x="16514" y="18418"/>
                </a:lnTo>
                <a:close/>
              </a:path>
            </a:pathLst>
          </a:custGeom>
          <a:gradFill>
            <a:gsLst>
              <a:gs pos="0">
                <a:srgbClr val="0070C0">
                  <a:alpha val="18000"/>
                </a:srgbClr>
              </a:gs>
              <a:gs pos="99000">
                <a:srgbClr val="0070C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900">
              <a:solidFill>
                <a:schemeClr val="tx2"/>
              </a:solidFill>
            </a:endParaRPr>
          </a:p>
        </p:txBody>
      </p:sp>
      <p:sp>
        <p:nvSpPr>
          <p:cNvPr id="24" name="梯形 23"/>
          <p:cNvSpPr/>
          <p:nvPr/>
        </p:nvSpPr>
        <p:spPr bwMode="auto">
          <a:xfrm>
            <a:off x="3824615" y="2508262"/>
            <a:ext cx="1434519" cy="207152"/>
          </a:xfrm>
          <a:prstGeom prst="trapezoid">
            <a:avLst>
              <a:gd name="adj" fmla="val 94749"/>
            </a:avLst>
          </a:prstGeom>
          <a:gradFill flip="none" rotWithShape="1">
            <a:gsLst>
              <a:gs pos="0">
                <a:srgbClr val="00B0F0">
                  <a:alpha val="13000"/>
                </a:srgbClr>
              </a:gs>
              <a:gs pos="100000">
                <a:srgbClr val="122C4F">
                  <a:alpha val="0"/>
                </a:srgbClr>
              </a:gs>
            </a:gsLst>
            <a:lin ang="1800000" scaled="0"/>
            <a:tileRect/>
          </a:gradFill>
          <a:ln w="3175">
            <a:gradFill>
              <a:gsLst>
                <a:gs pos="0">
                  <a:srgbClr val="00B0F0">
                    <a:alpha val="0"/>
                  </a:srgbClr>
                </a:gs>
                <a:gs pos="50000">
                  <a:srgbClr val="00B0F0">
                    <a:alpha val="25000"/>
                  </a:srgbClr>
                </a:gs>
                <a:gs pos="100000">
                  <a:srgbClr val="00B0F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ct val="20000"/>
              </a:spcBef>
              <a:buClr>
                <a:schemeClr val="bg1"/>
              </a:buClr>
              <a:buSzPct val="60000"/>
            </a:pPr>
            <a:endParaRPr lang="zh-CN" altLang="en-US" sz="90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itchFamily="34" charset="0"/>
            </a:endParaRPr>
          </a:p>
        </p:txBody>
      </p:sp>
      <p:sp>
        <p:nvSpPr>
          <p:cNvPr id="25" name="立方体 24"/>
          <p:cNvSpPr/>
          <p:nvPr/>
        </p:nvSpPr>
        <p:spPr>
          <a:xfrm rot="16200000" flipV="1">
            <a:off x="3916167" y="2328030"/>
            <a:ext cx="527098" cy="108739"/>
          </a:xfrm>
          <a:prstGeom prst="cube">
            <a:avLst/>
          </a:prstGeom>
          <a:gradFill>
            <a:gsLst>
              <a:gs pos="0">
                <a:srgbClr val="0070C0">
                  <a:alpha val="18000"/>
                </a:srgbClr>
              </a:gs>
              <a:gs pos="99000">
                <a:srgbClr val="0070C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tx2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351093" y="1744659"/>
            <a:ext cx="3417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511</a:t>
            </a:r>
            <a:endParaRPr lang="zh-CN" altLang="en-US" sz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707158" y="1499318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631</a:t>
            </a:r>
            <a:endParaRPr lang="zh-CN" altLang="en-US" sz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/>
        </p:nvSpPr>
        <p:spPr bwMode="auto">
          <a:xfrm>
            <a:off x="5856956" y="1299428"/>
            <a:ext cx="1861689" cy="1861686"/>
          </a:xfrm>
          <a:prstGeom prst="ellipse">
            <a:avLst/>
          </a:prstGeom>
          <a:gradFill>
            <a:gsLst>
              <a:gs pos="100000">
                <a:schemeClr val="bg1">
                  <a:alpha val="35000"/>
                </a:schemeClr>
              </a:gs>
              <a:gs pos="54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 w="19050">
            <a:noFill/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defTabSz="207317" eaLnBrk="1" hangingPunct="1">
              <a:defRPr/>
            </a:pPr>
            <a:endParaRPr lang="zh-CN" altLang="en-US" sz="400"/>
          </a:p>
        </p:txBody>
      </p:sp>
      <p:sp>
        <p:nvSpPr>
          <p:cNvPr id="31" name="椭圆 30"/>
          <p:cNvSpPr/>
          <p:nvPr/>
        </p:nvSpPr>
        <p:spPr bwMode="auto">
          <a:xfrm>
            <a:off x="1164051" y="1292810"/>
            <a:ext cx="1861689" cy="1861686"/>
          </a:xfrm>
          <a:prstGeom prst="ellipse">
            <a:avLst/>
          </a:prstGeom>
          <a:gradFill>
            <a:gsLst>
              <a:gs pos="100000">
                <a:schemeClr val="bg1">
                  <a:alpha val="35000"/>
                </a:schemeClr>
              </a:gs>
              <a:gs pos="54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 w="19050">
            <a:noFill/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defTabSz="207317" eaLnBrk="1" hangingPunct="1">
              <a:defRPr/>
            </a:pPr>
            <a:endParaRPr lang="zh-CN" altLang="en-US" sz="400"/>
          </a:p>
        </p:txBody>
      </p:sp>
      <p:pic>
        <p:nvPicPr>
          <p:cNvPr id="32" name="图片 31"/>
          <p:cNvPicPr>
            <a:picLocks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136" y="1591651"/>
            <a:ext cx="1375517" cy="1301674"/>
          </a:xfrm>
          <a:prstGeom prst="ellipse">
            <a:avLst/>
          </a:prstGeom>
        </p:spPr>
      </p:pic>
      <p:sp>
        <p:nvSpPr>
          <p:cNvPr id="33" name="矩形 32"/>
          <p:cNvSpPr/>
          <p:nvPr/>
        </p:nvSpPr>
        <p:spPr>
          <a:xfrm>
            <a:off x="5692520" y="3419402"/>
            <a:ext cx="2521819" cy="1038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资本</a:t>
            </a:r>
            <a:r>
              <a:rPr lang="zh-CN" altLang="en-US" sz="11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交易活动活跃程度明显提升</a:t>
            </a:r>
            <a:endParaRPr lang="en-US" altLang="zh-CN" sz="1100" b="1" dirty="0" smtClean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2010-2019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年，参与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资本运作的网络安全企业达到近</a:t>
            </a:r>
            <a:r>
              <a:rPr lang="en-US" altLang="zh-CN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累计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交易事件数量近</a:t>
            </a:r>
            <a:r>
              <a:rPr lang="en-US" altLang="zh-CN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600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起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，交易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金额达到近</a:t>
            </a:r>
            <a:r>
              <a:rPr lang="en-US" altLang="zh-CN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亿人民币</a:t>
            </a: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624" y="1430866"/>
            <a:ext cx="1440351" cy="1517227"/>
          </a:xfrm>
          <a:prstGeom prst="rect">
            <a:avLst/>
          </a:prstGeom>
        </p:spPr>
      </p:pic>
      <p:sp>
        <p:nvSpPr>
          <p:cNvPr id="39" name="Freeform 139"/>
          <p:cNvSpPr/>
          <p:nvPr/>
        </p:nvSpPr>
        <p:spPr>
          <a:xfrm rot="18131877">
            <a:off x="4561855" y="1645577"/>
            <a:ext cx="225015" cy="1483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14" y="18418"/>
                </a:moveTo>
                <a:lnTo>
                  <a:pt x="15191" y="18192"/>
                </a:lnTo>
                <a:lnTo>
                  <a:pt x="13891" y="17770"/>
                </a:lnTo>
                <a:lnTo>
                  <a:pt x="12636" y="17179"/>
                </a:lnTo>
                <a:lnTo>
                  <a:pt x="11427" y="16390"/>
                </a:lnTo>
                <a:lnTo>
                  <a:pt x="10241" y="15489"/>
                </a:lnTo>
                <a:lnTo>
                  <a:pt x="9124" y="14503"/>
                </a:lnTo>
                <a:lnTo>
                  <a:pt x="8029" y="13377"/>
                </a:lnTo>
                <a:lnTo>
                  <a:pt x="7002" y="12166"/>
                </a:lnTo>
                <a:lnTo>
                  <a:pt x="6022" y="10899"/>
                </a:lnTo>
                <a:lnTo>
                  <a:pt x="5086" y="9603"/>
                </a:lnTo>
                <a:lnTo>
                  <a:pt x="4197" y="8251"/>
                </a:lnTo>
                <a:lnTo>
                  <a:pt x="3353" y="6928"/>
                </a:lnTo>
                <a:lnTo>
                  <a:pt x="2577" y="5632"/>
                </a:lnTo>
                <a:lnTo>
                  <a:pt x="2281" y="5069"/>
                </a:lnTo>
                <a:lnTo>
                  <a:pt x="1962" y="4450"/>
                </a:lnTo>
                <a:lnTo>
                  <a:pt x="1665" y="3802"/>
                </a:lnTo>
                <a:lnTo>
                  <a:pt x="1026" y="2450"/>
                </a:lnTo>
                <a:lnTo>
                  <a:pt x="753" y="1831"/>
                </a:lnTo>
                <a:lnTo>
                  <a:pt x="525" y="1211"/>
                </a:lnTo>
                <a:lnTo>
                  <a:pt x="319" y="732"/>
                </a:lnTo>
                <a:lnTo>
                  <a:pt x="160" y="338"/>
                </a:lnTo>
                <a:lnTo>
                  <a:pt x="68" y="56"/>
                </a:lnTo>
                <a:lnTo>
                  <a:pt x="0" y="0"/>
                </a:lnTo>
                <a:lnTo>
                  <a:pt x="68" y="56"/>
                </a:lnTo>
                <a:lnTo>
                  <a:pt x="182" y="225"/>
                </a:lnTo>
                <a:lnTo>
                  <a:pt x="365" y="479"/>
                </a:lnTo>
                <a:lnTo>
                  <a:pt x="570" y="817"/>
                </a:lnTo>
                <a:lnTo>
                  <a:pt x="821" y="1183"/>
                </a:lnTo>
                <a:lnTo>
                  <a:pt x="1095" y="1605"/>
                </a:lnTo>
                <a:lnTo>
                  <a:pt x="1642" y="2337"/>
                </a:lnTo>
                <a:lnTo>
                  <a:pt x="1848" y="2675"/>
                </a:lnTo>
                <a:lnTo>
                  <a:pt x="2805" y="4027"/>
                </a:lnTo>
                <a:lnTo>
                  <a:pt x="3878" y="5323"/>
                </a:lnTo>
                <a:lnTo>
                  <a:pt x="5018" y="6590"/>
                </a:lnTo>
                <a:lnTo>
                  <a:pt x="6227" y="7744"/>
                </a:lnTo>
                <a:lnTo>
                  <a:pt x="7550" y="8871"/>
                </a:lnTo>
                <a:lnTo>
                  <a:pt x="8941" y="9828"/>
                </a:lnTo>
                <a:lnTo>
                  <a:pt x="10355" y="10701"/>
                </a:lnTo>
                <a:lnTo>
                  <a:pt x="11838" y="11349"/>
                </a:lnTo>
                <a:lnTo>
                  <a:pt x="13389" y="11884"/>
                </a:lnTo>
                <a:lnTo>
                  <a:pt x="14963" y="12222"/>
                </a:lnTo>
                <a:lnTo>
                  <a:pt x="16514" y="12335"/>
                </a:lnTo>
                <a:lnTo>
                  <a:pt x="16514" y="9124"/>
                </a:lnTo>
                <a:lnTo>
                  <a:pt x="21600" y="15320"/>
                </a:lnTo>
                <a:lnTo>
                  <a:pt x="16514" y="21600"/>
                </a:lnTo>
                <a:lnTo>
                  <a:pt x="16514" y="18418"/>
                </a:lnTo>
                <a:close/>
              </a:path>
            </a:pathLst>
          </a:custGeom>
          <a:gradFill>
            <a:gsLst>
              <a:gs pos="0">
                <a:srgbClr val="0070C0">
                  <a:alpha val="18000"/>
                </a:srgbClr>
              </a:gs>
              <a:gs pos="99000">
                <a:srgbClr val="0070C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9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725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图片 43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276" b="13276"/>
          <a:stretch/>
        </p:blipFill>
        <p:spPr>
          <a:xfrm>
            <a:off x="-6084" y="0"/>
            <a:ext cx="9150085" cy="5153553"/>
          </a:xfrm>
          <a:prstGeom prst="rect">
            <a:avLst/>
          </a:prstGeom>
        </p:spPr>
      </p:pic>
      <p:sp>
        <p:nvSpPr>
          <p:cNvPr id="437" name="矩形 436"/>
          <p:cNvSpPr/>
          <p:nvPr/>
        </p:nvSpPr>
        <p:spPr>
          <a:xfrm>
            <a:off x="1786" y="0"/>
            <a:ext cx="9140429" cy="2011296"/>
          </a:xfrm>
          <a:prstGeom prst="rect">
            <a:avLst/>
          </a:prstGeom>
          <a:gradFill>
            <a:gsLst>
              <a:gs pos="100000">
                <a:srgbClr val="0070C0">
                  <a:alpha val="0"/>
                </a:srgbClr>
              </a:gs>
              <a:gs pos="0">
                <a:schemeClr val="tx1"/>
              </a:gs>
              <a:gs pos="51000">
                <a:srgbClr val="0070C0"/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549">
              <a:defRPr/>
            </a:pPr>
            <a:endParaRPr lang="zh-CN" altLang="en-US" sz="1904" kern="0">
              <a:solidFill>
                <a:prstClr val="white"/>
              </a:solidFill>
              <a:latin typeface="等线" panose="020F0502020204030204"/>
            </a:endParaRPr>
          </a:p>
        </p:txBody>
      </p:sp>
      <p:sp>
        <p:nvSpPr>
          <p:cNvPr id="447" name="矩形 446"/>
          <p:cNvSpPr/>
          <p:nvPr/>
        </p:nvSpPr>
        <p:spPr>
          <a:xfrm>
            <a:off x="0" y="2000138"/>
            <a:ext cx="9153739" cy="2936804"/>
          </a:xfrm>
          <a:prstGeom prst="rect">
            <a:avLst/>
          </a:prstGeom>
          <a:gradFill>
            <a:gsLst>
              <a:gs pos="100000">
                <a:srgbClr val="002060">
                  <a:alpha val="10000"/>
                </a:srgbClr>
              </a:gs>
              <a:gs pos="14000">
                <a:srgbClr val="002060"/>
              </a:gs>
              <a:gs pos="71000">
                <a:srgbClr val="002060">
                  <a:alpha val="91000"/>
                </a:srgbClr>
              </a:gs>
              <a:gs pos="0">
                <a:srgbClr val="002060">
                  <a:alpha val="0"/>
                </a:srgb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549">
              <a:defRPr/>
            </a:pPr>
            <a:endParaRPr lang="zh-CN" altLang="en-US" sz="1050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761964" y="2800992"/>
            <a:ext cx="141577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 smtClean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网神信息技术（北京）股份有限公司</a:t>
            </a:r>
            <a:endParaRPr lang="zh-CN" altLang="en-US" sz="600" dirty="0">
              <a:solidFill>
                <a:schemeClr val="bg1"/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403129" y="2312851"/>
            <a:ext cx="113845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新华三技术有限公司 </a:t>
            </a:r>
          </a:p>
        </p:txBody>
      </p:sp>
      <p:sp>
        <p:nvSpPr>
          <p:cNvPr id="9" name="矩形 8"/>
          <p:cNvSpPr/>
          <p:nvPr/>
        </p:nvSpPr>
        <p:spPr>
          <a:xfrm>
            <a:off x="2934140" y="1768570"/>
            <a:ext cx="214674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北京天融信网络安全技术有限公司 </a:t>
            </a:r>
          </a:p>
        </p:txBody>
      </p:sp>
      <p:sp>
        <p:nvSpPr>
          <p:cNvPr id="10" name="矩形 9"/>
          <p:cNvSpPr/>
          <p:nvPr/>
        </p:nvSpPr>
        <p:spPr>
          <a:xfrm>
            <a:off x="6718221" y="2215620"/>
            <a:ext cx="1289135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7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杭州迪普科技股份有限公司 </a:t>
            </a:r>
          </a:p>
        </p:txBody>
      </p:sp>
      <p:sp>
        <p:nvSpPr>
          <p:cNvPr id="11" name="矩形 10"/>
          <p:cNvSpPr/>
          <p:nvPr/>
        </p:nvSpPr>
        <p:spPr>
          <a:xfrm>
            <a:off x="5119352" y="1731393"/>
            <a:ext cx="124906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华为技术有限公司 </a:t>
            </a:r>
          </a:p>
        </p:txBody>
      </p:sp>
      <p:sp>
        <p:nvSpPr>
          <p:cNvPr id="12" name="矩形 11"/>
          <p:cNvSpPr/>
          <p:nvPr/>
        </p:nvSpPr>
        <p:spPr>
          <a:xfrm>
            <a:off x="6429142" y="4221869"/>
            <a:ext cx="1125629" cy="161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四川长虹佳华信息产品有限责任公司 </a:t>
            </a:r>
          </a:p>
        </p:txBody>
      </p:sp>
      <p:sp>
        <p:nvSpPr>
          <p:cNvPr id="13" name="矩形 12"/>
          <p:cNvSpPr/>
          <p:nvPr/>
        </p:nvSpPr>
        <p:spPr>
          <a:xfrm>
            <a:off x="1477241" y="2786730"/>
            <a:ext cx="1284326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沈阳东软系统集成工程有限公司 </a:t>
            </a:r>
          </a:p>
        </p:txBody>
      </p:sp>
      <p:sp>
        <p:nvSpPr>
          <p:cNvPr id="14" name="矩形 13"/>
          <p:cNvSpPr/>
          <p:nvPr/>
        </p:nvSpPr>
        <p:spPr>
          <a:xfrm>
            <a:off x="6360359" y="2441993"/>
            <a:ext cx="1468672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7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北京网御星云信息技术有限公司 </a:t>
            </a:r>
          </a:p>
        </p:txBody>
      </p:sp>
      <p:sp>
        <p:nvSpPr>
          <p:cNvPr id="15" name="矩形 14"/>
          <p:cNvSpPr/>
          <p:nvPr/>
        </p:nvSpPr>
        <p:spPr>
          <a:xfrm>
            <a:off x="3933488" y="2912318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北京华赫嘉美科技有限公司 </a:t>
            </a:r>
          </a:p>
        </p:txBody>
      </p:sp>
      <p:sp>
        <p:nvSpPr>
          <p:cNvPr id="16" name="矩形 15"/>
          <p:cNvSpPr/>
          <p:nvPr/>
        </p:nvSpPr>
        <p:spPr>
          <a:xfrm>
            <a:off x="5049510" y="2295689"/>
            <a:ext cx="16514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北京山石网科信息技术有限公司 </a:t>
            </a:r>
          </a:p>
        </p:txBody>
      </p:sp>
      <p:sp>
        <p:nvSpPr>
          <p:cNvPr id="17" name="矩形 16"/>
          <p:cNvSpPr/>
          <p:nvPr/>
        </p:nvSpPr>
        <p:spPr>
          <a:xfrm>
            <a:off x="2688603" y="3105001"/>
            <a:ext cx="1015021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联强国际贸易</a:t>
            </a:r>
            <a:r>
              <a:rPr lang="en-US" altLang="zh-CN" sz="5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5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中国</a:t>
            </a:r>
            <a:r>
              <a:rPr lang="en-US" altLang="zh-CN" sz="5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5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有限公司 </a:t>
            </a:r>
          </a:p>
        </p:txBody>
      </p:sp>
      <p:sp>
        <p:nvSpPr>
          <p:cNvPr id="18" name="矩形 17"/>
          <p:cNvSpPr/>
          <p:nvPr/>
        </p:nvSpPr>
        <p:spPr>
          <a:xfrm>
            <a:off x="4159747" y="2117661"/>
            <a:ext cx="160332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北京神州绿盟科技有限公司 </a:t>
            </a:r>
          </a:p>
        </p:txBody>
      </p:sp>
      <p:sp>
        <p:nvSpPr>
          <p:cNvPr id="19" name="矩形 18"/>
          <p:cNvSpPr/>
          <p:nvPr/>
        </p:nvSpPr>
        <p:spPr>
          <a:xfrm>
            <a:off x="2558051" y="1968143"/>
            <a:ext cx="148790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深信服科技股份有限公司 </a:t>
            </a:r>
          </a:p>
        </p:txBody>
      </p:sp>
      <p:sp>
        <p:nvSpPr>
          <p:cNvPr id="21" name="矩形 20"/>
          <p:cNvSpPr/>
          <p:nvPr/>
        </p:nvSpPr>
        <p:spPr>
          <a:xfrm>
            <a:off x="4080702" y="3563912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天津卓朗安全科技有限公司 </a:t>
            </a:r>
          </a:p>
        </p:txBody>
      </p:sp>
      <p:sp>
        <p:nvSpPr>
          <p:cNvPr id="22" name="矩形 21"/>
          <p:cNvSpPr/>
          <p:nvPr/>
        </p:nvSpPr>
        <p:spPr>
          <a:xfrm>
            <a:off x="4503253" y="2466306"/>
            <a:ext cx="1284326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北京中科网威信息技术有限公司 </a:t>
            </a:r>
          </a:p>
        </p:txBody>
      </p:sp>
      <p:sp>
        <p:nvSpPr>
          <p:cNvPr id="23" name="矩形 22"/>
          <p:cNvSpPr/>
          <p:nvPr/>
        </p:nvSpPr>
        <p:spPr>
          <a:xfrm>
            <a:off x="5598669" y="1988897"/>
            <a:ext cx="206498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900" b="1" dirty="0" smtClean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北京启明星辰信息安全技术有限公司 </a:t>
            </a:r>
            <a:endParaRPr lang="zh-CN" altLang="en-US" sz="900" b="1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927523" y="4365231"/>
            <a:ext cx="120738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广州市加安信息技术有限公司 </a:t>
            </a:r>
          </a:p>
        </p:txBody>
      </p:sp>
      <p:sp>
        <p:nvSpPr>
          <p:cNvPr id="25" name="矩形 24"/>
          <p:cNvSpPr/>
          <p:nvPr/>
        </p:nvSpPr>
        <p:spPr>
          <a:xfrm>
            <a:off x="4368574" y="4312716"/>
            <a:ext cx="1132492" cy="161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蓝盾信息安全技术</a:t>
            </a:r>
            <a:r>
              <a:rPr lang="zh-CN" altLang="en-US" sz="45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股份有限公司</a:t>
            </a:r>
            <a:endParaRPr lang="zh-CN" altLang="en-US" sz="45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391687" y="4958793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北京神州慧安科技有限公司 </a:t>
            </a:r>
          </a:p>
        </p:txBody>
      </p:sp>
      <p:sp>
        <p:nvSpPr>
          <p:cNvPr id="27" name="矩形 26"/>
          <p:cNvSpPr/>
          <p:nvPr/>
        </p:nvSpPr>
        <p:spPr>
          <a:xfrm>
            <a:off x="6872407" y="3811543"/>
            <a:ext cx="110158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北京信诺瑞得信息技术有限公司 </a:t>
            </a:r>
          </a:p>
        </p:txBody>
      </p:sp>
      <p:sp>
        <p:nvSpPr>
          <p:cNvPr id="28" name="矩形 27"/>
          <p:cNvSpPr/>
          <p:nvPr/>
        </p:nvSpPr>
        <p:spPr>
          <a:xfrm>
            <a:off x="5608431" y="2782568"/>
            <a:ext cx="1361270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北京圣博润高新技术股份有限公司 </a:t>
            </a:r>
          </a:p>
        </p:txBody>
      </p:sp>
      <p:sp>
        <p:nvSpPr>
          <p:cNvPr id="30" name="矩形 29"/>
          <p:cNvSpPr/>
          <p:nvPr/>
        </p:nvSpPr>
        <p:spPr>
          <a:xfrm>
            <a:off x="1424237" y="3038608"/>
            <a:ext cx="120738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任子行网络技术股份有限公司 </a:t>
            </a:r>
          </a:p>
        </p:txBody>
      </p:sp>
      <p:sp>
        <p:nvSpPr>
          <p:cNvPr id="31" name="矩形 30"/>
          <p:cNvSpPr/>
          <p:nvPr/>
        </p:nvSpPr>
        <p:spPr>
          <a:xfrm>
            <a:off x="506407" y="2663008"/>
            <a:ext cx="1284326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西安交大捷普网络科技有限公司 </a:t>
            </a:r>
          </a:p>
        </p:txBody>
      </p:sp>
      <p:sp>
        <p:nvSpPr>
          <p:cNvPr id="32" name="矩形 31"/>
          <p:cNvSpPr/>
          <p:nvPr/>
        </p:nvSpPr>
        <p:spPr>
          <a:xfrm>
            <a:off x="2844581" y="3304859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北京中科物安科技有限公司 </a:t>
            </a:r>
          </a:p>
        </p:txBody>
      </p:sp>
      <p:sp>
        <p:nvSpPr>
          <p:cNvPr id="33" name="矩形 32"/>
          <p:cNvSpPr/>
          <p:nvPr/>
        </p:nvSpPr>
        <p:spPr>
          <a:xfrm>
            <a:off x="1729043" y="2140088"/>
            <a:ext cx="183415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900" b="1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杭州安恒信息技术股份有限公司 </a:t>
            </a:r>
          </a:p>
        </p:txBody>
      </p:sp>
      <p:sp>
        <p:nvSpPr>
          <p:cNvPr id="34" name="矩形 33"/>
          <p:cNvSpPr/>
          <p:nvPr/>
        </p:nvSpPr>
        <p:spPr>
          <a:xfrm>
            <a:off x="4167799" y="3111897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北京瑞星网安技术股份有限公司 </a:t>
            </a:r>
          </a:p>
        </p:txBody>
      </p:sp>
      <p:sp>
        <p:nvSpPr>
          <p:cNvPr id="35" name="矩形 34"/>
          <p:cNvSpPr/>
          <p:nvPr/>
        </p:nvSpPr>
        <p:spPr>
          <a:xfrm>
            <a:off x="623148" y="3665433"/>
            <a:ext cx="84510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浙江宇视科技有限公司 </a:t>
            </a:r>
          </a:p>
        </p:txBody>
      </p:sp>
      <p:sp>
        <p:nvSpPr>
          <p:cNvPr id="36" name="矩形 35"/>
          <p:cNvSpPr/>
          <p:nvPr/>
        </p:nvSpPr>
        <p:spPr>
          <a:xfrm>
            <a:off x="1251965" y="3951218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唐僧（北京）安全科技有限公司 </a:t>
            </a:r>
          </a:p>
        </p:txBody>
      </p:sp>
      <p:sp>
        <p:nvSpPr>
          <p:cNvPr id="37" name="矩形 36"/>
          <p:cNvSpPr/>
          <p:nvPr/>
        </p:nvSpPr>
        <p:spPr>
          <a:xfrm>
            <a:off x="1202590" y="3725770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北京安点科技有限责任公司 </a:t>
            </a:r>
          </a:p>
        </p:txBody>
      </p:sp>
      <p:sp>
        <p:nvSpPr>
          <p:cNvPr id="38" name="矩形 37"/>
          <p:cNvSpPr/>
          <p:nvPr/>
        </p:nvSpPr>
        <p:spPr>
          <a:xfrm>
            <a:off x="248859" y="3124431"/>
            <a:ext cx="122982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深圳市丰源芯科技产业控股有限公司 </a:t>
            </a:r>
          </a:p>
        </p:txBody>
      </p:sp>
      <p:sp>
        <p:nvSpPr>
          <p:cNvPr id="39" name="矩形 38"/>
          <p:cNvSpPr/>
          <p:nvPr/>
        </p:nvSpPr>
        <p:spPr>
          <a:xfrm>
            <a:off x="5630462" y="3294954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湖南匡安网络技术有限公司 </a:t>
            </a:r>
          </a:p>
        </p:txBody>
      </p:sp>
      <p:sp>
        <p:nvSpPr>
          <p:cNvPr id="40" name="矩形 39"/>
          <p:cNvSpPr/>
          <p:nvPr/>
        </p:nvSpPr>
        <p:spPr>
          <a:xfrm>
            <a:off x="348851" y="3993534"/>
            <a:ext cx="837089" cy="161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北京惠而特科技有限公司 </a:t>
            </a:r>
          </a:p>
        </p:txBody>
      </p:sp>
      <p:sp>
        <p:nvSpPr>
          <p:cNvPr id="41" name="矩形 40"/>
          <p:cNvSpPr/>
          <p:nvPr/>
        </p:nvSpPr>
        <p:spPr>
          <a:xfrm>
            <a:off x="6622203" y="2906679"/>
            <a:ext cx="1284326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北京力尊信通科技股份有限公司 </a:t>
            </a:r>
          </a:p>
        </p:txBody>
      </p:sp>
      <p:sp>
        <p:nvSpPr>
          <p:cNvPr id="42" name="矩形 41"/>
          <p:cNvSpPr/>
          <p:nvPr/>
        </p:nvSpPr>
        <p:spPr>
          <a:xfrm>
            <a:off x="3946763" y="3809685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北京京投信安科技发展有限公司 </a:t>
            </a:r>
          </a:p>
        </p:txBody>
      </p:sp>
      <p:sp>
        <p:nvSpPr>
          <p:cNvPr id="43" name="矩形 42"/>
          <p:cNvSpPr/>
          <p:nvPr/>
        </p:nvSpPr>
        <p:spPr>
          <a:xfrm>
            <a:off x="6676567" y="3989880"/>
            <a:ext cx="1018045" cy="161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北京立思辰计算机技术</a:t>
            </a:r>
            <a:r>
              <a:rPr lang="zh-CN" altLang="en-US" sz="45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有限公司</a:t>
            </a:r>
            <a:endParaRPr lang="zh-CN" altLang="en-US" sz="45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926309" y="3166917"/>
            <a:ext cx="116570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珠海市鸿瑞信息技术股份有限公司 </a:t>
            </a:r>
          </a:p>
        </p:txBody>
      </p:sp>
      <p:sp>
        <p:nvSpPr>
          <p:cNvPr id="45" name="矩形 44"/>
          <p:cNvSpPr/>
          <p:nvPr/>
        </p:nvSpPr>
        <p:spPr>
          <a:xfrm>
            <a:off x="1366935" y="4094656"/>
            <a:ext cx="865943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北京六方云信息技术有限公司 </a:t>
            </a:r>
          </a:p>
        </p:txBody>
      </p:sp>
      <p:sp>
        <p:nvSpPr>
          <p:cNvPr id="46" name="矩形 45"/>
          <p:cNvSpPr/>
          <p:nvPr/>
        </p:nvSpPr>
        <p:spPr>
          <a:xfrm>
            <a:off x="6759689" y="4114341"/>
            <a:ext cx="110158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北京星网锐捷网络技术有限公司 </a:t>
            </a:r>
          </a:p>
        </p:txBody>
      </p:sp>
      <p:sp>
        <p:nvSpPr>
          <p:cNvPr id="47" name="矩形 46"/>
          <p:cNvSpPr/>
          <p:nvPr/>
        </p:nvSpPr>
        <p:spPr>
          <a:xfrm>
            <a:off x="4562870" y="2825048"/>
            <a:ext cx="1130438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迈普通信技术股份有限公司 </a:t>
            </a:r>
          </a:p>
        </p:txBody>
      </p:sp>
      <p:sp>
        <p:nvSpPr>
          <p:cNvPr id="48" name="矩形 47"/>
          <p:cNvSpPr/>
          <p:nvPr/>
        </p:nvSpPr>
        <p:spPr>
          <a:xfrm>
            <a:off x="3485245" y="4070621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曙光信息产业（北京）有限公司 </a:t>
            </a:r>
          </a:p>
        </p:txBody>
      </p:sp>
      <p:sp>
        <p:nvSpPr>
          <p:cNvPr id="49" name="矩形 48"/>
          <p:cNvSpPr/>
          <p:nvPr/>
        </p:nvSpPr>
        <p:spPr>
          <a:xfrm>
            <a:off x="2014371" y="2332871"/>
            <a:ext cx="1378904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700" b="1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奇安信科技集团股份有限公司 </a:t>
            </a:r>
          </a:p>
        </p:txBody>
      </p:sp>
      <p:sp>
        <p:nvSpPr>
          <p:cNvPr id="50" name="矩形 49"/>
          <p:cNvSpPr/>
          <p:nvPr/>
        </p:nvSpPr>
        <p:spPr>
          <a:xfrm>
            <a:off x="193363" y="4207561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北京紫光恒越网络科技有限公司 </a:t>
            </a:r>
          </a:p>
        </p:txBody>
      </p:sp>
      <p:sp>
        <p:nvSpPr>
          <p:cNvPr id="52" name="矩形 51"/>
          <p:cNvSpPr/>
          <p:nvPr/>
        </p:nvSpPr>
        <p:spPr>
          <a:xfrm>
            <a:off x="835113" y="2951507"/>
            <a:ext cx="120738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福建省海峡信息技术有限公司 </a:t>
            </a:r>
          </a:p>
        </p:txBody>
      </p:sp>
      <p:sp>
        <p:nvSpPr>
          <p:cNvPr id="53" name="矩形 52"/>
          <p:cNvSpPr/>
          <p:nvPr/>
        </p:nvSpPr>
        <p:spPr>
          <a:xfrm>
            <a:off x="3797455" y="3292865"/>
            <a:ext cx="712054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上海华堂网络有限公司 </a:t>
            </a:r>
          </a:p>
        </p:txBody>
      </p:sp>
      <p:sp>
        <p:nvSpPr>
          <p:cNvPr id="54" name="矩形 53"/>
          <p:cNvSpPr/>
          <p:nvPr/>
        </p:nvSpPr>
        <p:spPr>
          <a:xfrm>
            <a:off x="975148" y="2468185"/>
            <a:ext cx="1378904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7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北京安博通科技股份有限公司 </a:t>
            </a:r>
          </a:p>
        </p:txBody>
      </p:sp>
      <p:sp>
        <p:nvSpPr>
          <p:cNvPr id="55" name="矩形 54"/>
          <p:cNvSpPr/>
          <p:nvPr/>
        </p:nvSpPr>
        <p:spPr>
          <a:xfrm>
            <a:off x="5044793" y="4710543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上海远哲电子技术有限公司 </a:t>
            </a:r>
          </a:p>
        </p:txBody>
      </p:sp>
      <p:sp>
        <p:nvSpPr>
          <p:cNvPr id="56" name="矩形 55"/>
          <p:cNvSpPr/>
          <p:nvPr/>
        </p:nvSpPr>
        <p:spPr>
          <a:xfrm>
            <a:off x="5180030" y="3517481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珠海经济特区伟思有限公司 </a:t>
            </a:r>
          </a:p>
        </p:txBody>
      </p:sp>
      <p:sp>
        <p:nvSpPr>
          <p:cNvPr id="57" name="矩形 56"/>
          <p:cNvSpPr/>
          <p:nvPr/>
        </p:nvSpPr>
        <p:spPr>
          <a:xfrm>
            <a:off x="2802390" y="4699429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上海中科网威信息技术有限公司 </a:t>
            </a:r>
          </a:p>
        </p:txBody>
      </p:sp>
      <p:sp>
        <p:nvSpPr>
          <p:cNvPr id="58" name="矩形 57"/>
          <p:cNvSpPr/>
          <p:nvPr/>
        </p:nvSpPr>
        <p:spPr>
          <a:xfrm>
            <a:off x="2842674" y="3839077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北京冠群金辰软件有限公司 </a:t>
            </a:r>
          </a:p>
        </p:txBody>
      </p:sp>
      <p:sp>
        <p:nvSpPr>
          <p:cNvPr id="59" name="矩形 58"/>
          <p:cNvSpPr/>
          <p:nvPr/>
        </p:nvSpPr>
        <p:spPr>
          <a:xfrm>
            <a:off x="4495375" y="4227187"/>
            <a:ext cx="1019831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杭州海康威视数字技术股份有限公司 </a:t>
            </a:r>
          </a:p>
        </p:txBody>
      </p:sp>
      <p:sp>
        <p:nvSpPr>
          <p:cNvPr id="60" name="矩形 59"/>
          <p:cNvSpPr/>
          <p:nvPr/>
        </p:nvSpPr>
        <p:spPr>
          <a:xfrm>
            <a:off x="6718221" y="3350188"/>
            <a:ext cx="122982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武汉思为同飞网络技术股份有限公司 </a:t>
            </a:r>
          </a:p>
        </p:txBody>
      </p:sp>
      <p:sp>
        <p:nvSpPr>
          <p:cNvPr id="61" name="矩形 60"/>
          <p:cNvSpPr/>
          <p:nvPr/>
        </p:nvSpPr>
        <p:spPr>
          <a:xfrm>
            <a:off x="5929032" y="3411053"/>
            <a:ext cx="84510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北京丁牛科技有限公司 </a:t>
            </a:r>
          </a:p>
        </p:txBody>
      </p:sp>
      <p:sp>
        <p:nvSpPr>
          <p:cNvPr id="62" name="矩形 61"/>
          <p:cNvSpPr/>
          <p:nvPr/>
        </p:nvSpPr>
        <p:spPr>
          <a:xfrm>
            <a:off x="4770805" y="3336599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北京力控华康科技有限公司 </a:t>
            </a:r>
          </a:p>
        </p:txBody>
      </p:sp>
      <p:sp>
        <p:nvSpPr>
          <p:cNvPr id="63" name="矩形 62"/>
          <p:cNvSpPr/>
          <p:nvPr/>
        </p:nvSpPr>
        <p:spPr>
          <a:xfrm>
            <a:off x="2151614" y="4157312"/>
            <a:ext cx="1019831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北京神州数码云科信息技术有限公司 </a:t>
            </a:r>
          </a:p>
        </p:txBody>
      </p:sp>
      <p:sp>
        <p:nvSpPr>
          <p:cNvPr id="384" name="矩形 383"/>
          <p:cNvSpPr/>
          <p:nvPr/>
        </p:nvSpPr>
        <p:spPr>
          <a:xfrm>
            <a:off x="4110984" y="4413675"/>
            <a:ext cx="103746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深圳市中科网威科技有限公司 </a:t>
            </a:r>
          </a:p>
        </p:txBody>
      </p:sp>
      <p:sp>
        <p:nvSpPr>
          <p:cNvPr id="385" name="矩形 384"/>
          <p:cNvSpPr/>
          <p:nvPr/>
        </p:nvSpPr>
        <p:spPr>
          <a:xfrm>
            <a:off x="7710292" y="4077015"/>
            <a:ext cx="894797" cy="161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北京国泰网信科技有限公司 </a:t>
            </a:r>
          </a:p>
        </p:txBody>
      </p:sp>
      <p:sp>
        <p:nvSpPr>
          <p:cNvPr id="386" name="矩形 385"/>
          <p:cNvSpPr/>
          <p:nvPr/>
        </p:nvSpPr>
        <p:spPr>
          <a:xfrm>
            <a:off x="5060409" y="3914272"/>
            <a:ext cx="1119758" cy="1538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中国船舶工业综合技术经济</a:t>
            </a:r>
            <a:r>
              <a:rPr lang="zh-CN" altLang="en-US" sz="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</a:t>
            </a:r>
            <a:endParaRPr lang="zh-CN" altLang="en-US" sz="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7" name="矩形 386"/>
          <p:cNvSpPr/>
          <p:nvPr/>
        </p:nvSpPr>
        <p:spPr>
          <a:xfrm>
            <a:off x="2080618" y="3816354"/>
            <a:ext cx="712054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北京盛道科技有限公司 </a:t>
            </a:r>
          </a:p>
        </p:txBody>
      </p:sp>
      <p:sp>
        <p:nvSpPr>
          <p:cNvPr id="388" name="矩形 387"/>
          <p:cNvSpPr/>
          <p:nvPr/>
        </p:nvSpPr>
        <p:spPr>
          <a:xfrm>
            <a:off x="4213693" y="3992220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上海海加网络科技有限公司 </a:t>
            </a:r>
          </a:p>
        </p:txBody>
      </p:sp>
      <p:sp>
        <p:nvSpPr>
          <p:cNvPr id="389" name="矩形 388"/>
          <p:cNvSpPr/>
          <p:nvPr/>
        </p:nvSpPr>
        <p:spPr>
          <a:xfrm>
            <a:off x="1634390" y="3596700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北京双湃智安科技有限公司 </a:t>
            </a:r>
          </a:p>
        </p:txBody>
      </p:sp>
      <p:sp>
        <p:nvSpPr>
          <p:cNvPr id="390" name="矩形 389"/>
          <p:cNvSpPr/>
          <p:nvPr/>
        </p:nvSpPr>
        <p:spPr>
          <a:xfrm>
            <a:off x="2553954" y="2695942"/>
            <a:ext cx="1130438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深圳融安网络科技有限公司 </a:t>
            </a:r>
          </a:p>
        </p:txBody>
      </p:sp>
      <p:sp>
        <p:nvSpPr>
          <p:cNvPr id="391" name="矩形 390"/>
          <p:cNvSpPr/>
          <p:nvPr/>
        </p:nvSpPr>
        <p:spPr>
          <a:xfrm>
            <a:off x="6855870" y="3532021"/>
            <a:ext cx="90922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北京思普崚技术有限公司 </a:t>
            </a:r>
          </a:p>
        </p:txBody>
      </p:sp>
      <p:sp>
        <p:nvSpPr>
          <p:cNvPr id="392" name="矩形 391"/>
          <p:cNvSpPr/>
          <p:nvPr/>
        </p:nvSpPr>
        <p:spPr>
          <a:xfrm>
            <a:off x="5371227" y="3782171"/>
            <a:ext cx="1019831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北京热力智能控制技术有限责任公司 </a:t>
            </a:r>
          </a:p>
        </p:txBody>
      </p:sp>
      <p:sp>
        <p:nvSpPr>
          <p:cNvPr id="393" name="矩形 392"/>
          <p:cNvSpPr/>
          <p:nvPr/>
        </p:nvSpPr>
        <p:spPr>
          <a:xfrm>
            <a:off x="7857389" y="3815841"/>
            <a:ext cx="110158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北京太一星晨信息技术有限公司 </a:t>
            </a:r>
          </a:p>
        </p:txBody>
      </p:sp>
      <p:sp>
        <p:nvSpPr>
          <p:cNvPr id="394" name="矩形 393"/>
          <p:cNvSpPr/>
          <p:nvPr/>
        </p:nvSpPr>
        <p:spPr>
          <a:xfrm>
            <a:off x="1742361" y="3141202"/>
            <a:ext cx="110158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音墙网络科技（上海）有限公司 </a:t>
            </a:r>
          </a:p>
        </p:txBody>
      </p:sp>
      <p:sp>
        <p:nvSpPr>
          <p:cNvPr id="395" name="矩形 394"/>
          <p:cNvSpPr/>
          <p:nvPr/>
        </p:nvSpPr>
        <p:spPr>
          <a:xfrm>
            <a:off x="1992140" y="3691894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北京天安网信科技有限公司 </a:t>
            </a:r>
          </a:p>
        </p:txBody>
      </p:sp>
      <p:sp>
        <p:nvSpPr>
          <p:cNvPr id="396" name="矩形 395"/>
          <p:cNvSpPr/>
          <p:nvPr/>
        </p:nvSpPr>
        <p:spPr>
          <a:xfrm>
            <a:off x="5549042" y="4030503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中软信息系统工程有限公司 </a:t>
            </a:r>
          </a:p>
        </p:txBody>
      </p:sp>
      <p:sp>
        <p:nvSpPr>
          <p:cNvPr id="397" name="矩形 396"/>
          <p:cNvSpPr/>
          <p:nvPr/>
        </p:nvSpPr>
        <p:spPr>
          <a:xfrm>
            <a:off x="2767467" y="3727050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北京天地和兴科技有限公司 </a:t>
            </a:r>
          </a:p>
        </p:txBody>
      </p:sp>
      <p:sp>
        <p:nvSpPr>
          <p:cNvPr id="398" name="矩形 397"/>
          <p:cNvSpPr/>
          <p:nvPr/>
        </p:nvSpPr>
        <p:spPr>
          <a:xfrm>
            <a:off x="6064395" y="3951905"/>
            <a:ext cx="763351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杉树岭网络科技有限公司 </a:t>
            </a:r>
          </a:p>
        </p:txBody>
      </p:sp>
      <p:sp>
        <p:nvSpPr>
          <p:cNvPr id="399" name="矩形 398"/>
          <p:cNvSpPr/>
          <p:nvPr/>
        </p:nvSpPr>
        <p:spPr>
          <a:xfrm>
            <a:off x="1331056" y="3227831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宝牧科技（天津）有限公司 </a:t>
            </a:r>
          </a:p>
        </p:txBody>
      </p:sp>
      <p:sp>
        <p:nvSpPr>
          <p:cNvPr id="400" name="矩形 399"/>
          <p:cNvSpPr/>
          <p:nvPr/>
        </p:nvSpPr>
        <p:spPr>
          <a:xfrm>
            <a:off x="6563690" y="4590360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上海麦杰科技股份有限公司 </a:t>
            </a:r>
          </a:p>
        </p:txBody>
      </p:sp>
      <p:sp>
        <p:nvSpPr>
          <p:cNvPr id="401" name="矩形 400"/>
          <p:cNvSpPr/>
          <p:nvPr/>
        </p:nvSpPr>
        <p:spPr>
          <a:xfrm>
            <a:off x="3734469" y="2579022"/>
            <a:ext cx="976549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北京网康科技有限公司 </a:t>
            </a:r>
          </a:p>
        </p:txBody>
      </p:sp>
      <p:sp>
        <p:nvSpPr>
          <p:cNvPr id="402" name="矩形 401"/>
          <p:cNvSpPr/>
          <p:nvPr/>
        </p:nvSpPr>
        <p:spPr>
          <a:xfrm>
            <a:off x="3475703" y="4208083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北京六方领安网络科技有限公司 </a:t>
            </a:r>
          </a:p>
        </p:txBody>
      </p:sp>
      <p:sp>
        <p:nvSpPr>
          <p:cNvPr id="403" name="矩形 402"/>
          <p:cNvSpPr/>
          <p:nvPr/>
        </p:nvSpPr>
        <p:spPr>
          <a:xfrm>
            <a:off x="1663339" y="2607988"/>
            <a:ext cx="976549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北京网藤科技有限公司 </a:t>
            </a:r>
          </a:p>
        </p:txBody>
      </p:sp>
      <p:sp>
        <p:nvSpPr>
          <p:cNvPr id="404" name="矩形 403"/>
          <p:cNvSpPr/>
          <p:nvPr/>
        </p:nvSpPr>
        <p:spPr>
          <a:xfrm>
            <a:off x="1694548" y="4324354"/>
            <a:ext cx="952505" cy="161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深圳市利谱信息技术有限公司 </a:t>
            </a:r>
          </a:p>
        </p:txBody>
      </p:sp>
      <p:sp>
        <p:nvSpPr>
          <p:cNvPr id="405" name="矩形 404"/>
          <p:cNvSpPr/>
          <p:nvPr/>
        </p:nvSpPr>
        <p:spPr>
          <a:xfrm>
            <a:off x="2455211" y="4797935"/>
            <a:ext cx="968535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北京航天拓扑高科技有限责任公司 </a:t>
            </a:r>
          </a:p>
        </p:txBody>
      </p:sp>
      <p:sp>
        <p:nvSpPr>
          <p:cNvPr id="406" name="矩形 405"/>
          <p:cNvSpPr/>
          <p:nvPr/>
        </p:nvSpPr>
        <p:spPr>
          <a:xfrm>
            <a:off x="3094706" y="2997173"/>
            <a:ext cx="1284326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石化盈科信息技术有限责任公司 </a:t>
            </a:r>
          </a:p>
        </p:txBody>
      </p:sp>
      <p:sp>
        <p:nvSpPr>
          <p:cNvPr id="407" name="矩形 406"/>
          <p:cNvSpPr/>
          <p:nvPr/>
        </p:nvSpPr>
        <p:spPr>
          <a:xfrm>
            <a:off x="2552305" y="4046814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北京航天兴科高新技术有限公司 </a:t>
            </a:r>
          </a:p>
        </p:txBody>
      </p:sp>
      <p:sp>
        <p:nvSpPr>
          <p:cNvPr id="408" name="矩形 407"/>
          <p:cNvSpPr/>
          <p:nvPr/>
        </p:nvSpPr>
        <p:spPr>
          <a:xfrm>
            <a:off x="7695092" y="3661889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北京阿姆瑞特软件有限公司 </a:t>
            </a:r>
          </a:p>
        </p:txBody>
      </p:sp>
      <p:sp>
        <p:nvSpPr>
          <p:cNvPr id="409" name="矩形 408"/>
          <p:cNvSpPr/>
          <p:nvPr/>
        </p:nvSpPr>
        <p:spPr>
          <a:xfrm>
            <a:off x="3283429" y="4297549"/>
            <a:ext cx="894797" cy="161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北京卫达信息技术有限公司 </a:t>
            </a:r>
          </a:p>
        </p:txBody>
      </p:sp>
      <p:sp>
        <p:nvSpPr>
          <p:cNvPr id="410" name="矩形 409"/>
          <p:cNvSpPr/>
          <p:nvPr/>
        </p:nvSpPr>
        <p:spPr>
          <a:xfrm>
            <a:off x="363631" y="3494095"/>
            <a:ext cx="103746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西安四叶草信息技术有限公司 </a:t>
            </a:r>
          </a:p>
        </p:txBody>
      </p:sp>
      <p:sp>
        <p:nvSpPr>
          <p:cNvPr id="411" name="矩形 410"/>
          <p:cNvSpPr/>
          <p:nvPr/>
        </p:nvSpPr>
        <p:spPr>
          <a:xfrm>
            <a:off x="5293540" y="4321914"/>
            <a:ext cx="894797" cy="161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北京信联科汇科技有限公司 </a:t>
            </a:r>
          </a:p>
        </p:txBody>
      </p:sp>
      <p:sp>
        <p:nvSpPr>
          <p:cNvPr id="412" name="矩形 411"/>
          <p:cNvSpPr/>
          <p:nvPr/>
        </p:nvSpPr>
        <p:spPr>
          <a:xfrm>
            <a:off x="3288091" y="3962689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北京烽云互联科技有限公司 </a:t>
            </a:r>
          </a:p>
        </p:txBody>
      </p:sp>
      <p:sp>
        <p:nvSpPr>
          <p:cNvPr id="413" name="矩形 412"/>
          <p:cNvSpPr/>
          <p:nvPr/>
        </p:nvSpPr>
        <p:spPr>
          <a:xfrm>
            <a:off x="187872" y="3595129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北京航星机器制造有限公司 </a:t>
            </a:r>
          </a:p>
        </p:txBody>
      </p:sp>
      <p:sp>
        <p:nvSpPr>
          <p:cNvPr id="414" name="矩形 413"/>
          <p:cNvSpPr/>
          <p:nvPr/>
        </p:nvSpPr>
        <p:spPr>
          <a:xfrm>
            <a:off x="3621773" y="2503554"/>
            <a:ext cx="1019831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中航鸿电（北京）信息科技有限公司 </a:t>
            </a:r>
          </a:p>
        </p:txBody>
      </p:sp>
      <p:sp>
        <p:nvSpPr>
          <p:cNvPr id="415" name="矩形 414"/>
          <p:cNvSpPr/>
          <p:nvPr/>
        </p:nvSpPr>
        <p:spPr>
          <a:xfrm>
            <a:off x="827350" y="3856641"/>
            <a:ext cx="865943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北京和利时工业软件有限公司 </a:t>
            </a:r>
          </a:p>
        </p:txBody>
      </p:sp>
      <p:sp>
        <p:nvSpPr>
          <p:cNvPr id="416" name="矩形 415"/>
          <p:cNvSpPr/>
          <p:nvPr/>
        </p:nvSpPr>
        <p:spPr>
          <a:xfrm>
            <a:off x="926735" y="4292448"/>
            <a:ext cx="894797" cy="161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北京上元信安技术有限公司 </a:t>
            </a:r>
          </a:p>
        </p:txBody>
      </p:sp>
      <p:sp>
        <p:nvSpPr>
          <p:cNvPr id="417" name="矩形 416"/>
          <p:cNvSpPr/>
          <p:nvPr/>
        </p:nvSpPr>
        <p:spPr>
          <a:xfrm>
            <a:off x="3217693" y="3502437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北京易联通达科技有限公司 </a:t>
            </a:r>
          </a:p>
        </p:txBody>
      </p:sp>
      <p:sp>
        <p:nvSpPr>
          <p:cNvPr id="418" name="矩形 417"/>
          <p:cNvSpPr/>
          <p:nvPr/>
        </p:nvSpPr>
        <p:spPr>
          <a:xfrm>
            <a:off x="4306430" y="3234165"/>
            <a:ext cx="110158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山东华软金盾软件股份有限公司 </a:t>
            </a:r>
          </a:p>
        </p:txBody>
      </p:sp>
      <p:sp>
        <p:nvSpPr>
          <p:cNvPr id="419" name="矩形 418"/>
          <p:cNvSpPr/>
          <p:nvPr/>
        </p:nvSpPr>
        <p:spPr>
          <a:xfrm>
            <a:off x="6894501" y="3647704"/>
            <a:ext cx="1067921" cy="161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北京永嘉誉科技发展有限责任公司 </a:t>
            </a:r>
          </a:p>
        </p:txBody>
      </p:sp>
      <p:sp>
        <p:nvSpPr>
          <p:cNvPr id="420" name="矩形 419"/>
          <p:cNvSpPr/>
          <p:nvPr/>
        </p:nvSpPr>
        <p:spPr>
          <a:xfrm>
            <a:off x="6508614" y="3738532"/>
            <a:ext cx="122982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上海工业自动化仪表研究院有限公司 </a:t>
            </a:r>
          </a:p>
        </p:txBody>
      </p:sp>
      <p:sp>
        <p:nvSpPr>
          <p:cNvPr id="421" name="矩形 420"/>
          <p:cNvSpPr/>
          <p:nvPr/>
        </p:nvSpPr>
        <p:spPr>
          <a:xfrm>
            <a:off x="7726182" y="3522713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北京优炫软件股份有限公司 </a:t>
            </a:r>
          </a:p>
        </p:txBody>
      </p:sp>
      <p:sp>
        <p:nvSpPr>
          <p:cNvPr id="422" name="矩形 421"/>
          <p:cNvSpPr/>
          <p:nvPr/>
        </p:nvSpPr>
        <p:spPr>
          <a:xfrm>
            <a:off x="5507585" y="3064004"/>
            <a:ext cx="1130438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上海技腾通讯设备有限公司 </a:t>
            </a:r>
          </a:p>
        </p:txBody>
      </p:sp>
      <p:sp>
        <p:nvSpPr>
          <p:cNvPr id="869" name="矩形 868"/>
          <p:cNvSpPr/>
          <p:nvPr/>
        </p:nvSpPr>
        <p:spPr>
          <a:xfrm>
            <a:off x="7780518" y="2997704"/>
            <a:ext cx="1130438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北京远泰瑞博科技有限公司 </a:t>
            </a:r>
          </a:p>
        </p:txBody>
      </p:sp>
      <p:sp>
        <p:nvSpPr>
          <p:cNvPr id="870" name="矩形 869"/>
          <p:cNvSpPr/>
          <p:nvPr/>
        </p:nvSpPr>
        <p:spPr>
          <a:xfrm>
            <a:off x="2993188" y="3633941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上海天冉信息科技有限公司 </a:t>
            </a:r>
          </a:p>
        </p:txBody>
      </p:sp>
      <p:sp>
        <p:nvSpPr>
          <p:cNvPr id="871" name="矩形 870"/>
          <p:cNvSpPr/>
          <p:nvPr/>
        </p:nvSpPr>
        <p:spPr>
          <a:xfrm>
            <a:off x="4333424" y="3020382"/>
            <a:ext cx="1130438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北京长亭未来科技有限公司 </a:t>
            </a:r>
          </a:p>
        </p:txBody>
      </p:sp>
      <p:sp>
        <p:nvSpPr>
          <p:cNvPr id="872" name="矩形 871"/>
          <p:cNvSpPr/>
          <p:nvPr/>
        </p:nvSpPr>
        <p:spPr>
          <a:xfrm>
            <a:off x="2485431" y="4363028"/>
            <a:ext cx="103746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上海中广核工程科技有限公司 </a:t>
            </a:r>
          </a:p>
        </p:txBody>
      </p:sp>
      <p:sp>
        <p:nvSpPr>
          <p:cNvPr id="873" name="矩形 872"/>
          <p:cNvSpPr/>
          <p:nvPr/>
        </p:nvSpPr>
        <p:spPr>
          <a:xfrm>
            <a:off x="6006074" y="3662492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北京中核瑞思科技有限公司 </a:t>
            </a:r>
          </a:p>
        </p:txBody>
      </p:sp>
      <p:sp>
        <p:nvSpPr>
          <p:cNvPr id="874" name="矩形 873"/>
          <p:cNvSpPr/>
          <p:nvPr/>
        </p:nvSpPr>
        <p:spPr>
          <a:xfrm>
            <a:off x="4317021" y="3426298"/>
            <a:ext cx="116570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深圳科安达电子科技股份有限公司 </a:t>
            </a:r>
          </a:p>
        </p:txBody>
      </p:sp>
      <p:sp>
        <p:nvSpPr>
          <p:cNvPr id="875" name="矩形 874"/>
          <p:cNvSpPr/>
          <p:nvPr/>
        </p:nvSpPr>
        <p:spPr>
          <a:xfrm>
            <a:off x="6536245" y="3052758"/>
            <a:ext cx="1284326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北京中科大洋信息技术有限公司 </a:t>
            </a:r>
          </a:p>
        </p:txBody>
      </p:sp>
      <p:sp>
        <p:nvSpPr>
          <p:cNvPr id="876" name="矩形 875"/>
          <p:cNvSpPr/>
          <p:nvPr/>
        </p:nvSpPr>
        <p:spPr>
          <a:xfrm>
            <a:off x="5900670" y="4131966"/>
            <a:ext cx="865943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深圳市海清视讯科技有限公司 </a:t>
            </a:r>
          </a:p>
        </p:txBody>
      </p:sp>
      <p:sp>
        <p:nvSpPr>
          <p:cNvPr id="877" name="矩形 876"/>
          <p:cNvSpPr/>
          <p:nvPr/>
        </p:nvSpPr>
        <p:spPr>
          <a:xfrm>
            <a:off x="323646" y="2844467"/>
            <a:ext cx="1130438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北京恒达安邦技术有限公司 </a:t>
            </a:r>
          </a:p>
        </p:txBody>
      </p:sp>
      <p:sp>
        <p:nvSpPr>
          <p:cNvPr id="878" name="矩形 877"/>
          <p:cNvSpPr/>
          <p:nvPr/>
        </p:nvSpPr>
        <p:spPr>
          <a:xfrm>
            <a:off x="5006044" y="2914913"/>
            <a:ext cx="103746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深圳市网域科技股份有限公司 </a:t>
            </a:r>
          </a:p>
        </p:txBody>
      </p:sp>
      <p:sp>
        <p:nvSpPr>
          <p:cNvPr id="879" name="矩形 878"/>
          <p:cNvSpPr/>
          <p:nvPr/>
        </p:nvSpPr>
        <p:spPr>
          <a:xfrm>
            <a:off x="7291575" y="3902813"/>
            <a:ext cx="894797" cy="161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北京鸿安天下技术有限公司 </a:t>
            </a:r>
          </a:p>
        </p:txBody>
      </p:sp>
      <p:sp>
        <p:nvSpPr>
          <p:cNvPr id="880" name="矩形 879"/>
          <p:cNvSpPr/>
          <p:nvPr/>
        </p:nvSpPr>
        <p:spPr>
          <a:xfrm>
            <a:off x="2025729" y="2910809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神州云盾信息安全有限公司 </a:t>
            </a:r>
          </a:p>
        </p:txBody>
      </p:sp>
      <p:sp>
        <p:nvSpPr>
          <p:cNvPr id="881" name="矩形 880"/>
          <p:cNvSpPr/>
          <p:nvPr/>
        </p:nvSpPr>
        <p:spPr>
          <a:xfrm>
            <a:off x="2517627" y="2518950"/>
            <a:ext cx="1130438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北京中科兴安技术有限公司 </a:t>
            </a:r>
          </a:p>
        </p:txBody>
      </p:sp>
      <p:sp>
        <p:nvSpPr>
          <p:cNvPr id="882" name="矩形 881"/>
          <p:cNvSpPr/>
          <p:nvPr/>
        </p:nvSpPr>
        <p:spPr>
          <a:xfrm>
            <a:off x="7597953" y="2535952"/>
            <a:ext cx="1130438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北京东华合创科技有限公司 </a:t>
            </a:r>
          </a:p>
        </p:txBody>
      </p:sp>
      <p:sp>
        <p:nvSpPr>
          <p:cNvPr id="883" name="矩形 882"/>
          <p:cNvSpPr/>
          <p:nvPr/>
        </p:nvSpPr>
        <p:spPr>
          <a:xfrm>
            <a:off x="420585" y="3318087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北京中投安能科技有限公司 </a:t>
            </a:r>
          </a:p>
        </p:txBody>
      </p:sp>
      <p:sp>
        <p:nvSpPr>
          <p:cNvPr id="884" name="矩形 883"/>
          <p:cNvSpPr/>
          <p:nvPr/>
        </p:nvSpPr>
        <p:spPr>
          <a:xfrm>
            <a:off x="5953787" y="4473101"/>
            <a:ext cx="1130438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北京丰源金盛科技有限公司 </a:t>
            </a:r>
          </a:p>
        </p:txBody>
      </p:sp>
      <p:sp>
        <p:nvSpPr>
          <p:cNvPr id="885" name="矩形 884"/>
          <p:cNvSpPr/>
          <p:nvPr/>
        </p:nvSpPr>
        <p:spPr>
          <a:xfrm>
            <a:off x="5841632" y="3159040"/>
            <a:ext cx="110158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北京卓越信通电子股份有限公司 </a:t>
            </a:r>
          </a:p>
        </p:txBody>
      </p:sp>
      <p:sp>
        <p:nvSpPr>
          <p:cNvPr id="886" name="矩形 885"/>
          <p:cNvSpPr/>
          <p:nvPr/>
        </p:nvSpPr>
        <p:spPr>
          <a:xfrm>
            <a:off x="7516168" y="3275103"/>
            <a:ext cx="122982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武汉绿色网络信息服务有限责任公司 </a:t>
            </a:r>
          </a:p>
        </p:txBody>
      </p:sp>
      <p:sp>
        <p:nvSpPr>
          <p:cNvPr id="887" name="矩形 886"/>
          <p:cNvSpPr/>
          <p:nvPr/>
        </p:nvSpPr>
        <p:spPr>
          <a:xfrm>
            <a:off x="1901178" y="3329009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北京鸿泰高科科技有限公司 </a:t>
            </a:r>
          </a:p>
        </p:txBody>
      </p:sp>
      <p:sp>
        <p:nvSpPr>
          <p:cNvPr id="888" name="矩形 887"/>
          <p:cNvSpPr/>
          <p:nvPr/>
        </p:nvSpPr>
        <p:spPr>
          <a:xfrm>
            <a:off x="4913070" y="3659757"/>
            <a:ext cx="110158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西安创慧航天智能科技有限公司 </a:t>
            </a:r>
          </a:p>
        </p:txBody>
      </p:sp>
      <p:sp>
        <p:nvSpPr>
          <p:cNvPr id="889" name="矩形 888"/>
          <p:cNvSpPr/>
          <p:nvPr/>
        </p:nvSpPr>
        <p:spPr>
          <a:xfrm>
            <a:off x="3132853" y="3189659"/>
            <a:ext cx="110158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成都清华永新网络科技有限公司 </a:t>
            </a:r>
          </a:p>
        </p:txBody>
      </p:sp>
      <p:sp>
        <p:nvSpPr>
          <p:cNvPr id="890" name="矩形 889"/>
          <p:cNvSpPr/>
          <p:nvPr/>
        </p:nvSpPr>
        <p:spPr>
          <a:xfrm>
            <a:off x="468212" y="4091267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北京三实众智信息科技有限公司 </a:t>
            </a:r>
          </a:p>
        </p:txBody>
      </p:sp>
      <p:sp>
        <p:nvSpPr>
          <p:cNvPr id="891" name="矩形 890"/>
          <p:cNvSpPr/>
          <p:nvPr/>
        </p:nvSpPr>
        <p:spPr>
          <a:xfrm>
            <a:off x="8133012" y="3935933"/>
            <a:ext cx="894797" cy="161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成都上壹众汇科技有限公司 </a:t>
            </a:r>
          </a:p>
        </p:txBody>
      </p:sp>
      <p:sp>
        <p:nvSpPr>
          <p:cNvPr id="892" name="矩形 891"/>
          <p:cNvSpPr/>
          <p:nvPr/>
        </p:nvSpPr>
        <p:spPr>
          <a:xfrm>
            <a:off x="6640885" y="3436200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浙江国利网安科技有限公司 </a:t>
            </a:r>
          </a:p>
        </p:txBody>
      </p:sp>
      <p:sp>
        <p:nvSpPr>
          <p:cNvPr id="893" name="矩形 892"/>
          <p:cNvSpPr/>
          <p:nvPr/>
        </p:nvSpPr>
        <p:spPr>
          <a:xfrm>
            <a:off x="3496287" y="4779859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成都世纪顶点科技有限公司 </a:t>
            </a:r>
          </a:p>
        </p:txBody>
      </p:sp>
      <p:sp>
        <p:nvSpPr>
          <p:cNvPr id="894" name="矩形 893"/>
          <p:cNvSpPr/>
          <p:nvPr/>
        </p:nvSpPr>
        <p:spPr>
          <a:xfrm>
            <a:off x="6585086" y="3286245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中安工控（北京）科技有限公司 </a:t>
            </a:r>
          </a:p>
        </p:txBody>
      </p:sp>
      <p:sp>
        <p:nvSpPr>
          <p:cNvPr id="895" name="矩形 894"/>
          <p:cNvSpPr/>
          <p:nvPr/>
        </p:nvSpPr>
        <p:spPr>
          <a:xfrm>
            <a:off x="6528752" y="2646788"/>
            <a:ext cx="1361270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成都卫士通信息安全技术有限公司 </a:t>
            </a:r>
          </a:p>
        </p:txBody>
      </p:sp>
      <p:sp>
        <p:nvSpPr>
          <p:cNvPr id="896" name="矩形 895"/>
          <p:cNvSpPr/>
          <p:nvPr/>
        </p:nvSpPr>
        <p:spPr>
          <a:xfrm>
            <a:off x="3762072" y="3693128"/>
            <a:ext cx="135806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中国航天科工集团六院情报信息研究中心 </a:t>
            </a:r>
          </a:p>
        </p:txBody>
      </p:sp>
      <p:sp>
        <p:nvSpPr>
          <p:cNvPr id="897" name="矩形 896"/>
          <p:cNvSpPr/>
          <p:nvPr/>
        </p:nvSpPr>
        <p:spPr>
          <a:xfrm>
            <a:off x="8056553" y="3163247"/>
            <a:ext cx="116570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成都卫士通信息产业股份有限公司 </a:t>
            </a:r>
          </a:p>
        </p:txBody>
      </p:sp>
      <p:sp>
        <p:nvSpPr>
          <p:cNvPr id="898" name="矩形 897"/>
          <p:cNvSpPr/>
          <p:nvPr/>
        </p:nvSpPr>
        <p:spPr>
          <a:xfrm>
            <a:off x="3072799" y="4896709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大庆中基石油通信建设有限公司 </a:t>
            </a:r>
          </a:p>
        </p:txBody>
      </p:sp>
      <p:sp>
        <p:nvSpPr>
          <p:cNvPr id="899" name="矩形 898"/>
          <p:cNvSpPr/>
          <p:nvPr/>
        </p:nvSpPr>
        <p:spPr>
          <a:xfrm>
            <a:off x="5442050" y="2597647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中新网络信息安全股份有限公司 </a:t>
            </a:r>
          </a:p>
        </p:txBody>
      </p:sp>
      <p:sp>
        <p:nvSpPr>
          <p:cNvPr id="900" name="矩形 899"/>
          <p:cNvSpPr/>
          <p:nvPr/>
        </p:nvSpPr>
        <p:spPr>
          <a:xfrm>
            <a:off x="5057590" y="4416467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烽火通信科技股份有限公司 </a:t>
            </a:r>
          </a:p>
        </p:txBody>
      </p:sp>
      <p:sp>
        <p:nvSpPr>
          <p:cNvPr id="901" name="矩形 900"/>
          <p:cNvSpPr/>
          <p:nvPr/>
        </p:nvSpPr>
        <p:spPr>
          <a:xfrm>
            <a:off x="5416272" y="4616326"/>
            <a:ext cx="865943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北京广利核系统工程有限公司 </a:t>
            </a:r>
          </a:p>
        </p:txBody>
      </p:sp>
      <p:sp>
        <p:nvSpPr>
          <p:cNvPr id="902" name="矩形 901"/>
          <p:cNvSpPr/>
          <p:nvPr/>
        </p:nvSpPr>
        <p:spPr>
          <a:xfrm>
            <a:off x="7636737" y="4280188"/>
            <a:ext cx="894797" cy="161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5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福建榕基软件股份有限公司 </a:t>
            </a:r>
          </a:p>
        </p:txBody>
      </p:sp>
      <p:sp>
        <p:nvSpPr>
          <p:cNvPr id="903" name="矩形 902"/>
          <p:cNvSpPr/>
          <p:nvPr/>
        </p:nvSpPr>
        <p:spPr>
          <a:xfrm>
            <a:off x="5005718" y="4973866"/>
            <a:ext cx="865943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赛特斯信息科技股份有限公司 </a:t>
            </a:r>
          </a:p>
        </p:txBody>
      </p:sp>
      <p:sp>
        <p:nvSpPr>
          <p:cNvPr id="904" name="矩形 903"/>
          <p:cNvSpPr/>
          <p:nvPr/>
        </p:nvSpPr>
        <p:spPr>
          <a:xfrm>
            <a:off x="1398994" y="3485692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北京华安网信科技有限公司 </a:t>
            </a:r>
          </a:p>
        </p:txBody>
      </p:sp>
      <p:sp>
        <p:nvSpPr>
          <p:cNvPr id="905" name="矩形 904"/>
          <p:cNvSpPr/>
          <p:nvPr/>
        </p:nvSpPr>
        <p:spPr>
          <a:xfrm>
            <a:off x="7057548" y="2783860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山西天科信息安全科技有限公司 </a:t>
            </a:r>
          </a:p>
        </p:txBody>
      </p:sp>
      <p:sp>
        <p:nvSpPr>
          <p:cNvPr id="906" name="矩形 905"/>
          <p:cNvSpPr/>
          <p:nvPr/>
        </p:nvSpPr>
        <p:spPr>
          <a:xfrm>
            <a:off x="3439206" y="4496687"/>
            <a:ext cx="865943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福建省酒窝网络科技有限公司 </a:t>
            </a:r>
          </a:p>
        </p:txBody>
      </p:sp>
      <p:sp>
        <p:nvSpPr>
          <p:cNvPr id="907" name="矩形 906"/>
          <p:cNvSpPr/>
          <p:nvPr/>
        </p:nvSpPr>
        <p:spPr>
          <a:xfrm>
            <a:off x="3300482" y="2821424"/>
            <a:ext cx="976549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闪捷信息科技有限公司 </a:t>
            </a:r>
          </a:p>
        </p:txBody>
      </p:sp>
      <p:sp>
        <p:nvSpPr>
          <p:cNvPr id="908" name="矩形 907"/>
          <p:cNvSpPr/>
          <p:nvPr/>
        </p:nvSpPr>
        <p:spPr>
          <a:xfrm>
            <a:off x="5898974" y="3882177"/>
            <a:ext cx="968535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福建省闽保信息技术股份有限公司 </a:t>
            </a:r>
          </a:p>
        </p:txBody>
      </p:sp>
      <p:sp>
        <p:nvSpPr>
          <p:cNvPr id="909" name="矩形 908"/>
          <p:cNvSpPr/>
          <p:nvPr/>
        </p:nvSpPr>
        <p:spPr>
          <a:xfrm>
            <a:off x="3364664" y="3385302"/>
            <a:ext cx="1101584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上海观安信息技术股份有限公司 </a:t>
            </a:r>
          </a:p>
        </p:txBody>
      </p:sp>
      <p:sp>
        <p:nvSpPr>
          <p:cNvPr id="910" name="矩形 909"/>
          <p:cNvSpPr/>
          <p:nvPr/>
        </p:nvSpPr>
        <p:spPr>
          <a:xfrm>
            <a:off x="4222746" y="2684573"/>
            <a:ext cx="1130438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福建银数信息技术有限公司 </a:t>
            </a:r>
          </a:p>
        </p:txBody>
      </p:sp>
      <p:sp>
        <p:nvSpPr>
          <p:cNvPr id="911" name="矩形 910"/>
          <p:cNvSpPr/>
          <p:nvPr/>
        </p:nvSpPr>
        <p:spPr>
          <a:xfrm>
            <a:off x="1397370" y="4588641"/>
            <a:ext cx="865943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北京北信源软件股份有限公司 </a:t>
            </a:r>
          </a:p>
        </p:txBody>
      </p:sp>
      <p:sp>
        <p:nvSpPr>
          <p:cNvPr id="912" name="矩形 911"/>
          <p:cNvSpPr/>
          <p:nvPr/>
        </p:nvSpPr>
        <p:spPr>
          <a:xfrm>
            <a:off x="758641" y="4442569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福州慧林网络科技有限公司 </a:t>
            </a:r>
          </a:p>
        </p:txBody>
      </p:sp>
      <p:sp>
        <p:nvSpPr>
          <p:cNvPr id="913" name="矩形 912"/>
          <p:cNvSpPr/>
          <p:nvPr/>
        </p:nvSpPr>
        <p:spPr>
          <a:xfrm>
            <a:off x="8065937" y="4172668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上海金电网安科技有限公司 </a:t>
            </a:r>
          </a:p>
        </p:txBody>
      </p:sp>
      <p:sp>
        <p:nvSpPr>
          <p:cNvPr id="914" name="矩形 913"/>
          <p:cNvSpPr/>
          <p:nvPr/>
        </p:nvSpPr>
        <p:spPr>
          <a:xfrm>
            <a:off x="68216" y="3422406"/>
            <a:ext cx="968535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工信通（北京）信息技术有限公司 </a:t>
            </a:r>
          </a:p>
        </p:txBody>
      </p:sp>
      <p:sp>
        <p:nvSpPr>
          <p:cNvPr id="915" name="矩形 914"/>
          <p:cNvSpPr/>
          <p:nvPr/>
        </p:nvSpPr>
        <p:spPr>
          <a:xfrm>
            <a:off x="2420744" y="3464231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上海纽盾科技股份有限公司 </a:t>
            </a:r>
          </a:p>
        </p:txBody>
      </p:sp>
      <p:sp>
        <p:nvSpPr>
          <p:cNvPr id="916" name="矩形 915"/>
          <p:cNvSpPr/>
          <p:nvPr/>
        </p:nvSpPr>
        <p:spPr>
          <a:xfrm>
            <a:off x="2292100" y="4498720"/>
            <a:ext cx="107112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工业互联网创新中心（上海）有限公司 </a:t>
            </a:r>
          </a:p>
        </p:txBody>
      </p:sp>
      <p:sp>
        <p:nvSpPr>
          <p:cNvPr id="917" name="矩形 916"/>
          <p:cNvSpPr/>
          <p:nvPr/>
        </p:nvSpPr>
        <p:spPr>
          <a:xfrm>
            <a:off x="3737617" y="4975763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上海天泰网络技术有限公司 </a:t>
            </a:r>
          </a:p>
        </p:txBody>
      </p:sp>
      <p:sp>
        <p:nvSpPr>
          <p:cNvPr id="918" name="矩形 917"/>
          <p:cNvSpPr/>
          <p:nvPr/>
        </p:nvSpPr>
        <p:spPr>
          <a:xfrm>
            <a:off x="3905875" y="4677957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广东光迅工程技术有限公司 </a:t>
            </a:r>
          </a:p>
        </p:txBody>
      </p:sp>
      <p:sp>
        <p:nvSpPr>
          <p:cNvPr id="919" name="矩形 918"/>
          <p:cNvSpPr/>
          <p:nvPr/>
        </p:nvSpPr>
        <p:spPr>
          <a:xfrm>
            <a:off x="4833375" y="4064800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上海展湾信息科技有限公司 </a:t>
            </a:r>
          </a:p>
        </p:txBody>
      </p:sp>
      <p:sp>
        <p:nvSpPr>
          <p:cNvPr id="920" name="矩形 919"/>
          <p:cNvSpPr/>
          <p:nvPr/>
        </p:nvSpPr>
        <p:spPr>
          <a:xfrm>
            <a:off x="6305272" y="4744467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广东普实信息安全技术有限公司 </a:t>
            </a:r>
          </a:p>
        </p:txBody>
      </p:sp>
      <p:sp>
        <p:nvSpPr>
          <p:cNvPr id="921" name="矩形 920"/>
          <p:cNvSpPr/>
          <p:nvPr/>
        </p:nvSpPr>
        <p:spPr>
          <a:xfrm>
            <a:off x="5501916" y="4847234"/>
            <a:ext cx="712054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北京连易科技有限公司 </a:t>
            </a:r>
          </a:p>
        </p:txBody>
      </p:sp>
      <p:sp>
        <p:nvSpPr>
          <p:cNvPr id="922" name="矩形 921"/>
          <p:cNvSpPr/>
          <p:nvPr/>
        </p:nvSpPr>
        <p:spPr>
          <a:xfrm>
            <a:off x="4231208" y="4521771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广东网堤信息安全技术有限公司 </a:t>
            </a:r>
          </a:p>
        </p:txBody>
      </p:sp>
      <p:sp>
        <p:nvSpPr>
          <p:cNvPr id="923" name="矩形 922"/>
          <p:cNvSpPr/>
          <p:nvPr/>
        </p:nvSpPr>
        <p:spPr>
          <a:xfrm>
            <a:off x="2129652" y="3956256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深圳达实智能股份有限公司 </a:t>
            </a:r>
          </a:p>
        </p:txBody>
      </p:sp>
      <p:sp>
        <p:nvSpPr>
          <p:cNvPr id="924" name="矩形 923"/>
          <p:cNvSpPr/>
          <p:nvPr/>
        </p:nvSpPr>
        <p:spPr>
          <a:xfrm>
            <a:off x="6957074" y="4369982"/>
            <a:ext cx="103746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北京安信华科技股份有限公司 </a:t>
            </a:r>
          </a:p>
        </p:txBody>
      </p:sp>
      <p:sp>
        <p:nvSpPr>
          <p:cNvPr id="925" name="矩形 924"/>
          <p:cNvSpPr/>
          <p:nvPr/>
        </p:nvSpPr>
        <p:spPr>
          <a:xfrm>
            <a:off x="4256427" y="4872218"/>
            <a:ext cx="712054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深圳齐杉科技有限公司 </a:t>
            </a:r>
          </a:p>
        </p:txBody>
      </p:sp>
      <p:sp>
        <p:nvSpPr>
          <p:cNvPr id="926" name="矩形 925"/>
          <p:cNvSpPr/>
          <p:nvPr/>
        </p:nvSpPr>
        <p:spPr>
          <a:xfrm>
            <a:off x="5192205" y="3216733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广州智臣信息科技有限公司 </a:t>
            </a:r>
          </a:p>
        </p:txBody>
      </p:sp>
      <p:sp>
        <p:nvSpPr>
          <p:cNvPr id="927" name="矩形 926"/>
          <p:cNvSpPr/>
          <p:nvPr/>
        </p:nvSpPr>
        <p:spPr>
          <a:xfrm>
            <a:off x="5193791" y="2710161"/>
            <a:ext cx="917239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北京东方京海电子科技有限公司 </a:t>
            </a:r>
          </a:p>
        </p:txBody>
      </p:sp>
      <p:sp>
        <p:nvSpPr>
          <p:cNvPr id="928" name="矩形 927"/>
          <p:cNvSpPr/>
          <p:nvPr/>
        </p:nvSpPr>
        <p:spPr>
          <a:xfrm>
            <a:off x="1595718" y="4459144"/>
            <a:ext cx="814647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北京华热科技发展有限公司 </a:t>
            </a:r>
          </a:p>
        </p:txBody>
      </p:sp>
      <p:sp>
        <p:nvSpPr>
          <p:cNvPr id="929" name="矩形 928"/>
          <p:cNvSpPr/>
          <p:nvPr/>
        </p:nvSpPr>
        <p:spPr>
          <a:xfrm>
            <a:off x="8173337" y="3436136"/>
            <a:ext cx="865943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深圳市华域数安科技有限公司 </a:t>
            </a:r>
          </a:p>
        </p:txBody>
      </p:sp>
      <p:sp>
        <p:nvSpPr>
          <p:cNvPr id="930" name="矩形 929"/>
          <p:cNvSpPr/>
          <p:nvPr/>
        </p:nvSpPr>
        <p:spPr>
          <a:xfrm>
            <a:off x="7820092" y="4527644"/>
            <a:ext cx="973343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凹盾（北京）科技有限公司 </a:t>
            </a:r>
          </a:p>
        </p:txBody>
      </p:sp>
      <p:sp>
        <p:nvSpPr>
          <p:cNvPr id="423" name="文本框 422"/>
          <p:cNvSpPr txBox="1"/>
          <p:nvPr/>
        </p:nvSpPr>
        <p:spPr>
          <a:xfrm>
            <a:off x="1031179" y="1007221"/>
            <a:ext cx="2066591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b="1" i="1" dirty="0" smtClean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210 </a:t>
            </a:r>
            <a:r>
              <a:rPr lang="zh-CN" altLang="en-US" b="1" dirty="0" smtClean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家防火墙生产厂商</a:t>
            </a:r>
            <a:endParaRPr lang="en-US" altLang="zh-CN" b="1" dirty="0" smtClean="0">
              <a:solidFill>
                <a:schemeClr val="bg1">
                  <a:lumMod val="8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b="1" i="1" dirty="0" smtClean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64 </a:t>
            </a:r>
            <a:r>
              <a:rPr lang="zh-CN" altLang="en-US" b="1" dirty="0" smtClean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r>
              <a:rPr lang="zh-CN" altLang="en-US" b="1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态势感知厂商</a:t>
            </a:r>
            <a:endParaRPr lang="en-US" altLang="zh-CN" b="1" dirty="0">
              <a:solidFill>
                <a:schemeClr val="bg1">
                  <a:lumMod val="8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b="1" i="1" smtClean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81 </a:t>
            </a:r>
            <a:r>
              <a:rPr lang="zh-CN" altLang="en-US" b="1" smtClean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r>
              <a:rPr lang="en-US" altLang="zh-CN" b="1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b="1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防火墙厂商</a:t>
            </a:r>
            <a:endParaRPr lang="en-US" altLang="zh-CN" b="1" dirty="0">
              <a:solidFill>
                <a:schemeClr val="bg1">
                  <a:lumMod val="8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 smtClean="0">
                <a:solidFill>
                  <a:srgbClr val="C00000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b="1" dirty="0">
              <a:solidFill>
                <a:srgbClr val="C00000"/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4" name="文本框 423"/>
          <p:cNvSpPr txBox="1"/>
          <p:nvPr/>
        </p:nvSpPr>
        <p:spPr>
          <a:xfrm>
            <a:off x="6963847" y="4966995"/>
            <a:ext cx="226215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数据取自“计算机信息系统安全专用产品销售许可服务平台”</a:t>
            </a:r>
            <a:endParaRPr lang="zh-CN" altLang="en-US" sz="6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1" name="矩形 930"/>
          <p:cNvSpPr/>
          <p:nvPr/>
        </p:nvSpPr>
        <p:spPr>
          <a:xfrm>
            <a:off x="5324728" y="4517501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北京珞安科技有限责任公司 </a:t>
            </a:r>
          </a:p>
        </p:txBody>
      </p:sp>
      <p:sp>
        <p:nvSpPr>
          <p:cNvPr id="932" name="矩形 931"/>
          <p:cNvSpPr/>
          <p:nvPr/>
        </p:nvSpPr>
        <p:spPr>
          <a:xfrm>
            <a:off x="6220203" y="3545853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杭州谷逸网络科技有限公司 </a:t>
            </a:r>
          </a:p>
        </p:txBody>
      </p:sp>
      <p:sp>
        <p:nvSpPr>
          <p:cNvPr id="933" name="矩形 932"/>
          <p:cNvSpPr/>
          <p:nvPr/>
        </p:nvSpPr>
        <p:spPr>
          <a:xfrm>
            <a:off x="2394390" y="3237819"/>
            <a:ext cx="772969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深圳市永达电子信息股份有限公司 </a:t>
            </a:r>
          </a:p>
        </p:txBody>
      </p:sp>
      <p:sp>
        <p:nvSpPr>
          <p:cNvPr id="934" name="矩形 933"/>
          <p:cNvSpPr/>
          <p:nvPr/>
        </p:nvSpPr>
        <p:spPr>
          <a:xfrm>
            <a:off x="4896298" y="4563575"/>
            <a:ext cx="646331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北京华铁信息技术</a:t>
            </a:r>
            <a:r>
              <a:rPr lang="zh-CN" altLang="en-US" sz="3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有限公司</a:t>
            </a:r>
            <a:endParaRPr lang="zh-CN" altLang="en-US" sz="3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5" name="矩形 934"/>
          <p:cNvSpPr/>
          <p:nvPr/>
        </p:nvSpPr>
        <p:spPr>
          <a:xfrm>
            <a:off x="3568507" y="4768119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深圳万物安全科技有限公司 </a:t>
            </a:r>
          </a:p>
        </p:txBody>
      </p:sp>
      <p:sp>
        <p:nvSpPr>
          <p:cNvPr id="936" name="矩形 935"/>
          <p:cNvSpPr/>
          <p:nvPr/>
        </p:nvSpPr>
        <p:spPr>
          <a:xfrm>
            <a:off x="8420089" y="4079227"/>
            <a:ext cx="696024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杭州木链物联网科技有限公司 </a:t>
            </a:r>
          </a:p>
        </p:txBody>
      </p:sp>
      <p:sp>
        <p:nvSpPr>
          <p:cNvPr id="937" name="矩形 936"/>
          <p:cNvSpPr/>
          <p:nvPr/>
        </p:nvSpPr>
        <p:spPr>
          <a:xfrm>
            <a:off x="3112515" y="4963029"/>
            <a:ext cx="580608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北京派网软件有限公司 </a:t>
            </a:r>
          </a:p>
        </p:txBody>
      </p:sp>
      <p:sp>
        <p:nvSpPr>
          <p:cNvPr id="938" name="矩形 937"/>
          <p:cNvSpPr/>
          <p:nvPr/>
        </p:nvSpPr>
        <p:spPr>
          <a:xfrm>
            <a:off x="6024498" y="2998721"/>
            <a:ext cx="734496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河南智慧中原科技发展有限公司 </a:t>
            </a:r>
          </a:p>
        </p:txBody>
      </p:sp>
      <p:sp>
        <p:nvSpPr>
          <p:cNvPr id="939" name="矩形 938"/>
          <p:cNvSpPr/>
          <p:nvPr/>
        </p:nvSpPr>
        <p:spPr>
          <a:xfrm>
            <a:off x="6218310" y="4969037"/>
            <a:ext cx="580608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北京奇虎科技有限公司 </a:t>
            </a:r>
          </a:p>
        </p:txBody>
      </p:sp>
      <p:sp>
        <p:nvSpPr>
          <p:cNvPr id="940" name="矩形 939"/>
          <p:cNvSpPr/>
          <p:nvPr/>
        </p:nvSpPr>
        <p:spPr>
          <a:xfrm>
            <a:off x="6578446" y="4817146"/>
            <a:ext cx="811441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弘协网络科技（北京）有限责任公司 </a:t>
            </a:r>
          </a:p>
        </p:txBody>
      </p:sp>
      <p:sp>
        <p:nvSpPr>
          <p:cNvPr id="941" name="矩形 940"/>
          <p:cNvSpPr/>
          <p:nvPr/>
        </p:nvSpPr>
        <p:spPr>
          <a:xfrm>
            <a:off x="3823370" y="4591308"/>
            <a:ext cx="926857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北京全路通信信号研究设计院集团有限公司 </a:t>
            </a:r>
          </a:p>
        </p:txBody>
      </p:sp>
      <p:sp>
        <p:nvSpPr>
          <p:cNvPr id="942" name="矩形 941"/>
          <p:cNvSpPr/>
          <p:nvPr/>
        </p:nvSpPr>
        <p:spPr>
          <a:xfrm>
            <a:off x="2276588" y="4570300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北京安智物联科技有限公司 </a:t>
            </a:r>
          </a:p>
        </p:txBody>
      </p:sp>
      <p:sp>
        <p:nvSpPr>
          <p:cNvPr id="943" name="矩形 942"/>
          <p:cNvSpPr/>
          <p:nvPr/>
        </p:nvSpPr>
        <p:spPr>
          <a:xfrm>
            <a:off x="86955" y="3804117"/>
            <a:ext cx="696024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天津三六零安服科技有限公司 </a:t>
            </a:r>
          </a:p>
        </p:txBody>
      </p:sp>
      <p:sp>
        <p:nvSpPr>
          <p:cNvPr id="944" name="矩形 943"/>
          <p:cNvSpPr/>
          <p:nvPr/>
        </p:nvSpPr>
        <p:spPr>
          <a:xfrm>
            <a:off x="4657947" y="4759091"/>
            <a:ext cx="734496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湖南星通电力信息通信有限公司 </a:t>
            </a:r>
          </a:p>
        </p:txBody>
      </p:sp>
      <p:sp>
        <p:nvSpPr>
          <p:cNvPr id="945" name="矩形 944"/>
          <p:cNvSpPr/>
          <p:nvPr/>
        </p:nvSpPr>
        <p:spPr>
          <a:xfrm>
            <a:off x="5515785" y="4189480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通号通信信息集团有限公司 </a:t>
            </a:r>
          </a:p>
        </p:txBody>
      </p:sp>
      <p:sp>
        <p:nvSpPr>
          <p:cNvPr id="946" name="矩形 945"/>
          <p:cNvSpPr/>
          <p:nvPr/>
        </p:nvSpPr>
        <p:spPr>
          <a:xfrm>
            <a:off x="7252638" y="4591307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华核（北京）科技有限公司 </a:t>
            </a:r>
          </a:p>
        </p:txBody>
      </p:sp>
      <p:sp>
        <p:nvSpPr>
          <p:cNvPr id="947" name="矩形 946"/>
          <p:cNvSpPr/>
          <p:nvPr/>
        </p:nvSpPr>
        <p:spPr>
          <a:xfrm>
            <a:off x="5961307" y="4266456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无锡宏创盛安科技有限公司 </a:t>
            </a:r>
          </a:p>
        </p:txBody>
      </p:sp>
      <p:sp>
        <p:nvSpPr>
          <p:cNvPr id="948" name="矩形 947"/>
          <p:cNvSpPr/>
          <p:nvPr/>
        </p:nvSpPr>
        <p:spPr>
          <a:xfrm>
            <a:off x="5374265" y="3452450"/>
            <a:ext cx="696024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北京计算机技术及应用研究所 </a:t>
            </a:r>
          </a:p>
        </p:txBody>
      </p:sp>
      <p:sp>
        <p:nvSpPr>
          <p:cNvPr id="949" name="矩形 948"/>
          <p:cNvSpPr/>
          <p:nvPr/>
        </p:nvSpPr>
        <p:spPr>
          <a:xfrm>
            <a:off x="2598909" y="4271026"/>
            <a:ext cx="811441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武汉神州数码云科网络技术有限公司 </a:t>
            </a:r>
          </a:p>
        </p:txBody>
      </p:sp>
      <p:sp>
        <p:nvSpPr>
          <p:cNvPr id="950" name="矩形 949"/>
          <p:cNvSpPr/>
          <p:nvPr/>
        </p:nvSpPr>
        <p:spPr>
          <a:xfrm>
            <a:off x="6056318" y="4384491"/>
            <a:ext cx="888385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慧盾信息安全科技（苏州）股份有限公司 </a:t>
            </a:r>
          </a:p>
        </p:txBody>
      </p:sp>
      <p:sp>
        <p:nvSpPr>
          <p:cNvPr id="951" name="矩形 950"/>
          <p:cNvSpPr/>
          <p:nvPr/>
        </p:nvSpPr>
        <p:spPr>
          <a:xfrm>
            <a:off x="2470044" y="4905965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武汉卓尔信息科技有限公司 </a:t>
            </a:r>
          </a:p>
        </p:txBody>
      </p:sp>
      <p:sp>
        <p:nvSpPr>
          <p:cNvPr id="952" name="矩形 951"/>
          <p:cNvSpPr/>
          <p:nvPr/>
        </p:nvSpPr>
        <p:spPr>
          <a:xfrm>
            <a:off x="5849979" y="4692795"/>
            <a:ext cx="971521" cy="138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江南信安（北京）科技</a:t>
            </a:r>
            <a:r>
              <a:rPr lang="zh-CN" altLang="en-US" sz="3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有限公司</a:t>
            </a:r>
            <a:endParaRPr lang="zh-CN" altLang="en-US" sz="3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3" name="矩形 952"/>
          <p:cNvSpPr/>
          <p:nvPr/>
        </p:nvSpPr>
        <p:spPr>
          <a:xfrm>
            <a:off x="5623414" y="4695493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北京睿航至臻科技有限公司 </a:t>
            </a:r>
          </a:p>
        </p:txBody>
      </p:sp>
      <p:sp>
        <p:nvSpPr>
          <p:cNvPr id="954" name="矩形 953"/>
          <p:cNvSpPr/>
          <p:nvPr/>
        </p:nvSpPr>
        <p:spPr>
          <a:xfrm>
            <a:off x="3599490" y="2733277"/>
            <a:ext cx="772969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江苏亨通工控安全研究院有限公司 </a:t>
            </a:r>
          </a:p>
        </p:txBody>
      </p:sp>
      <p:sp>
        <p:nvSpPr>
          <p:cNvPr id="955" name="矩形 954"/>
          <p:cNvSpPr/>
          <p:nvPr/>
        </p:nvSpPr>
        <p:spPr>
          <a:xfrm>
            <a:off x="2341929" y="4681183"/>
            <a:ext cx="696024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西藏国路安科技股份有限公司 </a:t>
            </a:r>
          </a:p>
        </p:txBody>
      </p:sp>
      <p:sp>
        <p:nvSpPr>
          <p:cNvPr id="956" name="矩形 955"/>
          <p:cNvSpPr/>
          <p:nvPr/>
        </p:nvSpPr>
        <p:spPr>
          <a:xfrm>
            <a:off x="3438916" y="4385144"/>
            <a:ext cx="734496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江苏清华永新安全科技有限公司 </a:t>
            </a:r>
          </a:p>
        </p:txBody>
      </p:sp>
      <p:sp>
        <p:nvSpPr>
          <p:cNvPr id="957" name="矩形 956"/>
          <p:cNvSpPr/>
          <p:nvPr/>
        </p:nvSpPr>
        <p:spPr>
          <a:xfrm>
            <a:off x="5805447" y="4585250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亚信科技（成都）有限公司 </a:t>
            </a:r>
          </a:p>
        </p:txBody>
      </p:sp>
      <p:sp>
        <p:nvSpPr>
          <p:cNvPr id="958" name="矩形 957"/>
          <p:cNvSpPr/>
          <p:nvPr/>
        </p:nvSpPr>
        <p:spPr>
          <a:xfrm>
            <a:off x="4790576" y="4875338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江苏宇峰信息科技有限公司 </a:t>
            </a:r>
          </a:p>
        </p:txBody>
      </p:sp>
      <p:sp>
        <p:nvSpPr>
          <p:cNvPr id="959" name="矩形 958"/>
          <p:cNvSpPr/>
          <p:nvPr/>
        </p:nvSpPr>
        <p:spPr>
          <a:xfrm>
            <a:off x="2458160" y="3604173"/>
            <a:ext cx="696024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英赛克科技（北京）有限公司 </a:t>
            </a:r>
          </a:p>
        </p:txBody>
      </p:sp>
      <p:sp>
        <p:nvSpPr>
          <p:cNvPr id="960" name="矩形 959"/>
          <p:cNvSpPr/>
          <p:nvPr/>
        </p:nvSpPr>
        <p:spPr>
          <a:xfrm>
            <a:off x="8554033" y="3589996"/>
            <a:ext cx="580608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北京简网科技有限公司 </a:t>
            </a:r>
          </a:p>
        </p:txBody>
      </p:sp>
      <p:sp>
        <p:nvSpPr>
          <p:cNvPr id="961" name="矩形 960"/>
          <p:cNvSpPr/>
          <p:nvPr/>
        </p:nvSpPr>
        <p:spPr>
          <a:xfrm>
            <a:off x="2862682" y="4635495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浙江国利信安科技有限公司 </a:t>
            </a:r>
          </a:p>
        </p:txBody>
      </p:sp>
      <p:sp>
        <p:nvSpPr>
          <p:cNvPr id="962" name="矩形 961"/>
          <p:cNvSpPr/>
          <p:nvPr/>
        </p:nvSpPr>
        <p:spPr>
          <a:xfrm>
            <a:off x="2797920" y="2856358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浪潮思科网络科技有限公司 </a:t>
            </a:r>
          </a:p>
        </p:txBody>
      </p:sp>
      <p:sp>
        <p:nvSpPr>
          <p:cNvPr id="963" name="矩形 962"/>
          <p:cNvSpPr/>
          <p:nvPr/>
        </p:nvSpPr>
        <p:spPr>
          <a:xfrm>
            <a:off x="6649550" y="4360588"/>
            <a:ext cx="811441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智网安云（武汉）信息技术有限公司 </a:t>
            </a:r>
          </a:p>
        </p:txBody>
      </p:sp>
      <p:sp>
        <p:nvSpPr>
          <p:cNvPr id="964" name="矩形 963"/>
          <p:cNvSpPr/>
          <p:nvPr/>
        </p:nvSpPr>
        <p:spPr>
          <a:xfrm>
            <a:off x="1036530" y="4366392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北京江南天安科技有限公司 </a:t>
            </a:r>
          </a:p>
        </p:txBody>
      </p:sp>
      <p:sp>
        <p:nvSpPr>
          <p:cNvPr id="965" name="矩形 964"/>
          <p:cNvSpPr/>
          <p:nvPr/>
        </p:nvSpPr>
        <p:spPr>
          <a:xfrm>
            <a:off x="1837196" y="4678878"/>
            <a:ext cx="580608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中电和瑞科技有限公司 </a:t>
            </a:r>
          </a:p>
        </p:txBody>
      </p:sp>
      <p:sp>
        <p:nvSpPr>
          <p:cNvPr id="966" name="矩形 965"/>
          <p:cNvSpPr/>
          <p:nvPr/>
        </p:nvSpPr>
        <p:spPr>
          <a:xfrm>
            <a:off x="5620024" y="4773994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北京百卓网络技术有限公司 </a:t>
            </a:r>
          </a:p>
        </p:txBody>
      </p:sp>
      <p:sp>
        <p:nvSpPr>
          <p:cNvPr id="967" name="矩形 966"/>
          <p:cNvSpPr/>
          <p:nvPr/>
        </p:nvSpPr>
        <p:spPr>
          <a:xfrm>
            <a:off x="7606728" y="4456986"/>
            <a:ext cx="811441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中国电子科技网络信息安全有限公司 </a:t>
            </a:r>
          </a:p>
        </p:txBody>
      </p:sp>
      <p:sp>
        <p:nvSpPr>
          <p:cNvPr id="968" name="矩形 967"/>
          <p:cNvSpPr/>
          <p:nvPr/>
        </p:nvSpPr>
        <p:spPr>
          <a:xfrm>
            <a:off x="7887196" y="2705968"/>
            <a:ext cx="734496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懋晟智慧（北京）科技有限公司 </a:t>
            </a:r>
          </a:p>
        </p:txBody>
      </p:sp>
      <p:sp>
        <p:nvSpPr>
          <p:cNvPr id="969" name="矩形 968"/>
          <p:cNvSpPr/>
          <p:nvPr/>
        </p:nvSpPr>
        <p:spPr>
          <a:xfrm>
            <a:off x="6096896" y="4877052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中国机房设施工程有限公司 </a:t>
            </a:r>
          </a:p>
        </p:txBody>
      </p:sp>
      <p:sp>
        <p:nvSpPr>
          <p:cNvPr id="970" name="矩形 969"/>
          <p:cNvSpPr/>
          <p:nvPr/>
        </p:nvSpPr>
        <p:spPr>
          <a:xfrm>
            <a:off x="7066607" y="4478021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摩莎科技（上海）有限公司 </a:t>
            </a:r>
          </a:p>
        </p:txBody>
      </p:sp>
      <p:sp>
        <p:nvSpPr>
          <p:cNvPr id="971" name="矩形 970"/>
          <p:cNvSpPr/>
          <p:nvPr/>
        </p:nvSpPr>
        <p:spPr>
          <a:xfrm>
            <a:off x="4466031" y="4335921"/>
            <a:ext cx="734496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中京天裕科技（北京）有限公司 </a:t>
            </a:r>
          </a:p>
        </p:txBody>
      </p:sp>
      <p:sp>
        <p:nvSpPr>
          <p:cNvPr id="972" name="矩形 971"/>
          <p:cNvSpPr/>
          <p:nvPr/>
        </p:nvSpPr>
        <p:spPr>
          <a:xfrm>
            <a:off x="4020406" y="4845465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南京富岛信息工程有限公司 </a:t>
            </a:r>
          </a:p>
        </p:txBody>
      </p:sp>
      <p:sp>
        <p:nvSpPr>
          <p:cNvPr id="973" name="矩形 972"/>
          <p:cNvSpPr/>
          <p:nvPr/>
        </p:nvSpPr>
        <p:spPr>
          <a:xfrm>
            <a:off x="1980735" y="4770965"/>
            <a:ext cx="923592" cy="138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中平信息技术</a:t>
            </a:r>
            <a:r>
              <a:rPr lang="zh-CN" altLang="en-US" sz="3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有限责任公司</a:t>
            </a:r>
            <a:endParaRPr lang="zh-CN" altLang="en-US" sz="3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4" name="矩形 973"/>
          <p:cNvSpPr/>
          <p:nvPr/>
        </p:nvSpPr>
        <p:spPr>
          <a:xfrm>
            <a:off x="1492667" y="4232690"/>
            <a:ext cx="734496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南京南瑞继保工程技术有限公司 </a:t>
            </a:r>
          </a:p>
        </p:txBody>
      </p:sp>
      <p:sp>
        <p:nvSpPr>
          <p:cNvPr id="975" name="矩形 974"/>
          <p:cNvSpPr/>
          <p:nvPr/>
        </p:nvSpPr>
        <p:spPr>
          <a:xfrm>
            <a:off x="6872407" y="4703230"/>
            <a:ext cx="888385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中铁信安（北京）信息安全技术有限公司 </a:t>
            </a:r>
          </a:p>
        </p:txBody>
      </p:sp>
      <p:sp>
        <p:nvSpPr>
          <p:cNvPr id="976" name="矩形 975"/>
          <p:cNvSpPr/>
          <p:nvPr/>
        </p:nvSpPr>
        <p:spPr>
          <a:xfrm>
            <a:off x="441637" y="4345629"/>
            <a:ext cx="503664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普联技术有限公司 </a:t>
            </a:r>
          </a:p>
        </p:txBody>
      </p:sp>
      <p:sp>
        <p:nvSpPr>
          <p:cNvPr id="977" name="矩形 976"/>
          <p:cNvSpPr/>
          <p:nvPr/>
        </p:nvSpPr>
        <p:spPr>
          <a:xfrm>
            <a:off x="1162623" y="2342301"/>
            <a:ext cx="580608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中兴通讯股份有限公司 </a:t>
            </a:r>
          </a:p>
        </p:txBody>
      </p:sp>
      <p:sp>
        <p:nvSpPr>
          <p:cNvPr id="978" name="矩形 977"/>
          <p:cNvSpPr/>
          <p:nvPr/>
        </p:nvSpPr>
        <p:spPr>
          <a:xfrm>
            <a:off x="4250918" y="4744407"/>
            <a:ext cx="772969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北京凯斯隆机电技术开发有限公司 </a:t>
            </a:r>
          </a:p>
        </p:txBody>
      </p:sp>
      <p:sp>
        <p:nvSpPr>
          <p:cNvPr id="979" name="矩形 978"/>
          <p:cNvSpPr/>
          <p:nvPr/>
        </p:nvSpPr>
        <p:spPr>
          <a:xfrm>
            <a:off x="4289043" y="4145831"/>
            <a:ext cx="734496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北京安盟信息技术股份有限公司 </a:t>
            </a:r>
          </a:p>
        </p:txBody>
      </p:sp>
      <p:sp>
        <p:nvSpPr>
          <p:cNvPr id="980" name="矩形 979"/>
          <p:cNvSpPr/>
          <p:nvPr/>
        </p:nvSpPr>
        <p:spPr>
          <a:xfrm>
            <a:off x="1271322" y="3369547"/>
            <a:ext cx="65755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青岛安控信息技术有限公司 </a:t>
            </a:r>
          </a:p>
        </p:txBody>
      </p:sp>
      <p:sp>
        <p:nvSpPr>
          <p:cNvPr id="981" name="矩形 980"/>
          <p:cNvSpPr/>
          <p:nvPr/>
        </p:nvSpPr>
        <p:spPr>
          <a:xfrm>
            <a:off x="4239704" y="3913562"/>
            <a:ext cx="888385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青岛海天炜业过程控制技术股份有限公司 </a:t>
            </a:r>
          </a:p>
        </p:txBody>
      </p:sp>
      <p:grpSp>
        <p:nvGrpSpPr>
          <p:cNvPr id="991" name="组合 990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992" name="组合 991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994" name="图片 993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995" name="图片 994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993" name="直接连接符 992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96" name="图片 99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997" name="图像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" name="组合 2"/>
          <p:cNvGrpSpPr/>
          <p:nvPr/>
        </p:nvGrpSpPr>
        <p:grpSpPr>
          <a:xfrm>
            <a:off x="4330608" y="648879"/>
            <a:ext cx="1117892" cy="1118119"/>
            <a:chOff x="3959778" y="607724"/>
            <a:chExt cx="1369696" cy="1369974"/>
          </a:xfrm>
        </p:grpSpPr>
        <p:grpSp>
          <p:nvGrpSpPr>
            <p:cNvPr id="425" name="组合 424"/>
            <p:cNvGrpSpPr/>
            <p:nvPr/>
          </p:nvGrpSpPr>
          <p:grpSpPr>
            <a:xfrm>
              <a:off x="3959778" y="607724"/>
              <a:ext cx="1369696" cy="1369974"/>
              <a:chOff x="3117938" y="1684193"/>
              <a:chExt cx="2434730" cy="2435225"/>
            </a:xfrm>
          </p:grpSpPr>
          <p:sp>
            <p:nvSpPr>
              <p:cNvPr id="1002" name="椭圆 1001"/>
              <p:cNvSpPr/>
              <p:nvPr/>
            </p:nvSpPr>
            <p:spPr>
              <a:xfrm>
                <a:off x="3699033" y="2265536"/>
                <a:ext cx="1272540" cy="1272540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C00000">
                      <a:alpha val="10000"/>
                    </a:srgbClr>
                  </a:gs>
                  <a:gs pos="33000">
                    <a:srgbClr val="C00000"/>
                  </a:gs>
                  <a:gs pos="71000">
                    <a:srgbClr val="C00000">
                      <a:alpha val="40000"/>
                    </a:srgbClr>
                  </a:gs>
                  <a:gs pos="8000">
                    <a:srgbClr val="C00000">
                      <a:alpha val="0"/>
                    </a:srgb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003" name="组合 15"/>
              <p:cNvGrpSpPr>
                <a:grpSpLocks/>
              </p:cNvGrpSpPr>
              <p:nvPr/>
            </p:nvGrpSpPr>
            <p:grpSpPr bwMode="auto">
              <a:xfrm rot="3617258">
                <a:off x="3117690" y="1684441"/>
                <a:ext cx="2435225" cy="2434730"/>
                <a:chOff x="18838553" y="1691799"/>
                <a:chExt cx="2975084" cy="2975084"/>
              </a:xfrm>
            </p:grpSpPr>
            <p:sp>
              <p:nvSpPr>
                <p:cNvPr id="1004" name="空心弧 1003"/>
                <p:cNvSpPr/>
                <p:nvPr/>
              </p:nvSpPr>
              <p:spPr>
                <a:xfrm>
                  <a:off x="18838703" y="1691234"/>
                  <a:ext cx="2975084" cy="2975688"/>
                </a:xfrm>
                <a:prstGeom prst="blockArc">
                  <a:avLst>
                    <a:gd name="adj1" fmla="val 2133073"/>
                    <a:gd name="adj2" fmla="val 16278174"/>
                    <a:gd name="adj3" fmla="val 18890"/>
                  </a:avLst>
                </a:prstGeom>
                <a:solidFill>
                  <a:schemeClr val="bg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70316" tIns="35158" rIns="70316" bIns="35158" anchor="ctr"/>
                <a:lstStyle/>
                <a:p>
                  <a:pPr algn="ctr" eaLnBrk="1" hangingPunct="1">
                    <a:defRPr/>
                  </a:pPr>
                  <a:endParaRPr lang="zh-CN" altLang="en-US" sz="800">
                    <a:solidFill>
                      <a:schemeClr val="tx1"/>
                    </a:solidFill>
                    <a:latin typeface="Akkurat Pro" panose="020B0504020101020102" pitchFamily="34" charset="0"/>
                  </a:endParaRPr>
                </a:p>
              </p:txBody>
            </p:sp>
            <p:sp>
              <p:nvSpPr>
                <p:cNvPr id="1005" name="空心弧 1004"/>
                <p:cNvSpPr/>
                <p:nvPr/>
              </p:nvSpPr>
              <p:spPr>
                <a:xfrm rot="3476242">
                  <a:off x="18838401" y="1691536"/>
                  <a:ext cx="2975688" cy="2975084"/>
                </a:xfrm>
                <a:prstGeom prst="blockArc">
                  <a:avLst>
                    <a:gd name="adj1" fmla="val 13109715"/>
                    <a:gd name="adj2" fmla="val 16203503"/>
                    <a:gd name="adj3" fmla="val 19026"/>
                  </a:avLst>
                </a:prstGeom>
                <a:solidFill>
                  <a:schemeClr val="bg1">
                    <a:lumMod val="95000"/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70316" tIns="35158" rIns="70316" bIns="35158" anchor="ctr"/>
                <a:lstStyle/>
                <a:p>
                  <a:pPr algn="ctr" eaLnBrk="1" hangingPunct="1">
                    <a:defRPr/>
                  </a:pPr>
                  <a:endParaRPr lang="zh-CN" altLang="en-US" sz="800">
                    <a:solidFill>
                      <a:schemeClr val="tx1"/>
                    </a:solidFill>
                    <a:latin typeface="Akkurat Pro" panose="020B0504020101020102" pitchFamily="34" charset="0"/>
                  </a:endParaRPr>
                </a:p>
              </p:txBody>
            </p:sp>
            <p:sp>
              <p:nvSpPr>
                <p:cNvPr id="1006" name="空心弧 1005"/>
                <p:cNvSpPr/>
                <p:nvPr/>
              </p:nvSpPr>
              <p:spPr>
                <a:xfrm rot="7116882">
                  <a:off x="18838401" y="1691536"/>
                  <a:ext cx="2975688" cy="2975084"/>
                </a:xfrm>
                <a:prstGeom prst="blockArc">
                  <a:avLst>
                    <a:gd name="adj1" fmla="val 12885549"/>
                    <a:gd name="adj2" fmla="val 16319905"/>
                    <a:gd name="adj3" fmla="val 18910"/>
                  </a:avLst>
                </a:prstGeom>
                <a:solidFill>
                  <a:schemeClr val="bg1">
                    <a:lumMod val="50000"/>
                    <a:alpha val="8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70316" tIns="35158" rIns="70316" bIns="35158" anchor="ctr"/>
                <a:lstStyle/>
                <a:p>
                  <a:pPr algn="ctr" eaLnBrk="1" hangingPunct="1">
                    <a:defRPr/>
                  </a:pPr>
                  <a:endParaRPr lang="zh-CN" altLang="en-US" sz="800">
                    <a:solidFill>
                      <a:schemeClr val="tx1"/>
                    </a:solidFill>
                    <a:latin typeface="Akkurat Pro" panose="020B0504020101020102" pitchFamily="34" charset="0"/>
                  </a:endParaRPr>
                </a:p>
              </p:txBody>
            </p:sp>
          </p:grpSp>
        </p:grpSp>
        <p:sp>
          <p:nvSpPr>
            <p:cNvPr id="427" name="矩形 426"/>
            <p:cNvSpPr/>
            <p:nvPr/>
          </p:nvSpPr>
          <p:spPr>
            <a:xfrm>
              <a:off x="4322985" y="1161906"/>
              <a:ext cx="6078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sz="11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防火墙</a:t>
              </a: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安全厂家众多，细分产品品类的玩家甚至数以百计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3239441" y="907077"/>
            <a:ext cx="1048766" cy="1048979"/>
            <a:chOff x="5953175" y="679474"/>
            <a:chExt cx="1369696" cy="1369974"/>
          </a:xfrm>
        </p:grpSpPr>
        <p:grpSp>
          <p:nvGrpSpPr>
            <p:cNvPr id="237" name="组合 236"/>
            <p:cNvGrpSpPr/>
            <p:nvPr/>
          </p:nvGrpSpPr>
          <p:grpSpPr>
            <a:xfrm>
              <a:off x="5953175" y="679474"/>
              <a:ext cx="1369696" cy="1369974"/>
              <a:chOff x="3117938" y="1684193"/>
              <a:chExt cx="2434730" cy="2435225"/>
            </a:xfrm>
          </p:grpSpPr>
          <p:sp>
            <p:nvSpPr>
              <p:cNvPr id="238" name="椭圆 237"/>
              <p:cNvSpPr/>
              <p:nvPr/>
            </p:nvSpPr>
            <p:spPr>
              <a:xfrm>
                <a:off x="3699033" y="2265536"/>
                <a:ext cx="1272540" cy="1272540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C00000">
                      <a:alpha val="10000"/>
                    </a:srgbClr>
                  </a:gs>
                  <a:gs pos="33000">
                    <a:srgbClr val="C00000"/>
                  </a:gs>
                  <a:gs pos="71000">
                    <a:srgbClr val="C00000">
                      <a:alpha val="40000"/>
                    </a:srgbClr>
                  </a:gs>
                  <a:gs pos="8000">
                    <a:srgbClr val="C00000">
                      <a:alpha val="0"/>
                    </a:srgb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39" name="组合 15"/>
              <p:cNvGrpSpPr>
                <a:grpSpLocks/>
              </p:cNvGrpSpPr>
              <p:nvPr/>
            </p:nvGrpSpPr>
            <p:grpSpPr bwMode="auto">
              <a:xfrm rot="3617258">
                <a:off x="3117690" y="1684441"/>
                <a:ext cx="2435225" cy="2434730"/>
                <a:chOff x="18838553" y="1691799"/>
                <a:chExt cx="2975084" cy="2975084"/>
              </a:xfrm>
            </p:grpSpPr>
            <p:sp>
              <p:nvSpPr>
                <p:cNvPr id="240" name="空心弧 239"/>
                <p:cNvSpPr/>
                <p:nvPr/>
              </p:nvSpPr>
              <p:spPr>
                <a:xfrm>
                  <a:off x="18838703" y="1691234"/>
                  <a:ext cx="2975084" cy="2975688"/>
                </a:xfrm>
                <a:prstGeom prst="blockArc">
                  <a:avLst>
                    <a:gd name="adj1" fmla="val 2133073"/>
                    <a:gd name="adj2" fmla="val 16278174"/>
                    <a:gd name="adj3" fmla="val 18890"/>
                  </a:avLst>
                </a:prstGeom>
                <a:solidFill>
                  <a:schemeClr val="bg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70316" tIns="35158" rIns="70316" bIns="35158" anchor="ctr"/>
                <a:lstStyle/>
                <a:p>
                  <a:pPr algn="ctr" eaLnBrk="1" hangingPunct="1">
                    <a:defRPr/>
                  </a:pPr>
                  <a:endParaRPr lang="zh-CN" altLang="en-US" sz="800">
                    <a:solidFill>
                      <a:schemeClr val="tx1"/>
                    </a:solidFill>
                    <a:latin typeface="Akkurat Pro" panose="020B0504020101020102" pitchFamily="34" charset="0"/>
                  </a:endParaRPr>
                </a:p>
              </p:txBody>
            </p:sp>
            <p:sp>
              <p:nvSpPr>
                <p:cNvPr id="241" name="空心弧 240"/>
                <p:cNvSpPr/>
                <p:nvPr/>
              </p:nvSpPr>
              <p:spPr>
                <a:xfrm rot="3476242">
                  <a:off x="18838401" y="1691536"/>
                  <a:ext cx="2975688" cy="2975084"/>
                </a:xfrm>
                <a:prstGeom prst="blockArc">
                  <a:avLst>
                    <a:gd name="adj1" fmla="val 13109715"/>
                    <a:gd name="adj2" fmla="val 16203503"/>
                    <a:gd name="adj3" fmla="val 19026"/>
                  </a:avLst>
                </a:prstGeom>
                <a:solidFill>
                  <a:schemeClr val="bg1">
                    <a:lumMod val="95000"/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70316" tIns="35158" rIns="70316" bIns="35158" anchor="ctr"/>
                <a:lstStyle/>
                <a:p>
                  <a:pPr algn="ctr" eaLnBrk="1" hangingPunct="1">
                    <a:defRPr/>
                  </a:pPr>
                  <a:endParaRPr lang="zh-CN" altLang="en-US" sz="800">
                    <a:solidFill>
                      <a:schemeClr val="tx1"/>
                    </a:solidFill>
                    <a:latin typeface="Akkurat Pro" panose="020B0504020101020102" pitchFamily="34" charset="0"/>
                  </a:endParaRPr>
                </a:p>
              </p:txBody>
            </p:sp>
            <p:sp>
              <p:nvSpPr>
                <p:cNvPr id="242" name="空心弧 241"/>
                <p:cNvSpPr/>
                <p:nvPr/>
              </p:nvSpPr>
              <p:spPr>
                <a:xfrm rot="7116882">
                  <a:off x="18838401" y="1691536"/>
                  <a:ext cx="2975688" cy="2975084"/>
                </a:xfrm>
                <a:prstGeom prst="blockArc">
                  <a:avLst>
                    <a:gd name="adj1" fmla="val 12885549"/>
                    <a:gd name="adj2" fmla="val 16319905"/>
                    <a:gd name="adj3" fmla="val 18910"/>
                  </a:avLst>
                </a:prstGeom>
                <a:solidFill>
                  <a:schemeClr val="bg1">
                    <a:lumMod val="50000"/>
                    <a:alpha val="8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70316" tIns="35158" rIns="70316" bIns="35158" anchor="ctr"/>
                <a:lstStyle/>
                <a:p>
                  <a:pPr algn="ctr" eaLnBrk="1" hangingPunct="1">
                    <a:defRPr/>
                  </a:pPr>
                  <a:endParaRPr lang="zh-CN" altLang="en-US" sz="800">
                    <a:solidFill>
                      <a:schemeClr val="tx1"/>
                    </a:solidFill>
                    <a:latin typeface="Akkurat Pro" panose="020B0504020101020102" pitchFamily="34" charset="0"/>
                  </a:endParaRPr>
                </a:p>
              </p:txBody>
            </p:sp>
          </p:grpSp>
        </p:grpSp>
        <p:sp>
          <p:nvSpPr>
            <p:cNvPr id="243" name="矩形 242"/>
            <p:cNvSpPr/>
            <p:nvPr/>
          </p:nvSpPr>
          <p:spPr>
            <a:xfrm>
              <a:off x="6245849" y="1233656"/>
              <a:ext cx="74892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sz="11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态势感知</a:t>
              </a:r>
              <a:endParaRPr lang="zh-CN" altLang="en-US" sz="11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507585" y="1011014"/>
            <a:ext cx="1027344" cy="1027553"/>
            <a:chOff x="7390825" y="655459"/>
            <a:chExt cx="1369696" cy="1369974"/>
          </a:xfrm>
        </p:grpSpPr>
        <p:grpSp>
          <p:nvGrpSpPr>
            <p:cNvPr id="251" name="组合 250"/>
            <p:cNvGrpSpPr/>
            <p:nvPr/>
          </p:nvGrpSpPr>
          <p:grpSpPr>
            <a:xfrm>
              <a:off x="7390825" y="655459"/>
              <a:ext cx="1369696" cy="1369974"/>
              <a:chOff x="3117938" y="1684193"/>
              <a:chExt cx="2434730" cy="2435225"/>
            </a:xfrm>
          </p:grpSpPr>
          <p:sp>
            <p:nvSpPr>
              <p:cNvPr id="252" name="椭圆 251"/>
              <p:cNvSpPr/>
              <p:nvPr/>
            </p:nvSpPr>
            <p:spPr>
              <a:xfrm>
                <a:off x="3699033" y="2265536"/>
                <a:ext cx="1272540" cy="1272540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C00000">
                      <a:alpha val="10000"/>
                    </a:srgbClr>
                  </a:gs>
                  <a:gs pos="33000">
                    <a:srgbClr val="C00000"/>
                  </a:gs>
                  <a:gs pos="71000">
                    <a:srgbClr val="C00000">
                      <a:alpha val="40000"/>
                    </a:srgbClr>
                  </a:gs>
                  <a:gs pos="8000">
                    <a:srgbClr val="C00000">
                      <a:alpha val="0"/>
                    </a:srgb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53" name="组合 15"/>
              <p:cNvGrpSpPr>
                <a:grpSpLocks/>
              </p:cNvGrpSpPr>
              <p:nvPr/>
            </p:nvGrpSpPr>
            <p:grpSpPr bwMode="auto">
              <a:xfrm rot="3617258">
                <a:off x="3117690" y="1684441"/>
                <a:ext cx="2435225" cy="2434730"/>
                <a:chOff x="18838553" y="1691799"/>
                <a:chExt cx="2975084" cy="2975084"/>
              </a:xfrm>
            </p:grpSpPr>
            <p:sp>
              <p:nvSpPr>
                <p:cNvPr id="254" name="空心弧 253"/>
                <p:cNvSpPr/>
                <p:nvPr/>
              </p:nvSpPr>
              <p:spPr>
                <a:xfrm>
                  <a:off x="18838703" y="1691234"/>
                  <a:ext cx="2975084" cy="2975688"/>
                </a:xfrm>
                <a:prstGeom prst="blockArc">
                  <a:avLst>
                    <a:gd name="adj1" fmla="val 2133073"/>
                    <a:gd name="adj2" fmla="val 16278174"/>
                    <a:gd name="adj3" fmla="val 18890"/>
                  </a:avLst>
                </a:prstGeom>
                <a:solidFill>
                  <a:schemeClr val="bg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70316" tIns="35158" rIns="70316" bIns="35158" anchor="ctr"/>
                <a:lstStyle/>
                <a:p>
                  <a:pPr algn="ctr" eaLnBrk="1" hangingPunct="1">
                    <a:defRPr/>
                  </a:pPr>
                  <a:endParaRPr lang="zh-CN" altLang="en-US" sz="800">
                    <a:solidFill>
                      <a:schemeClr val="tx1"/>
                    </a:solidFill>
                    <a:latin typeface="Akkurat Pro" panose="020B0504020101020102" pitchFamily="34" charset="0"/>
                  </a:endParaRPr>
                </a:p>
              </p:txBody>
            </p:sp>
            <p:sp>
              <p:nvSpPr>
                <p:cNvPr id="255" name="空心弧 254"/>
                <p:cNvSpPr/>
                <p:nvPr/>
              </p:nvSpPr>
              <p:spPr>
                <a:xfrm rot="3476242">
                  <a:off x="18838401" y="1691536"/>
                  <a:ext cx="2975688" cy="2975084"/>
                </a:xfrm>
                <a:prstGeom prst="blockArc">
                  <a:avLst>
                    <a:gd name="adj1" fmla="val 13109715"/>
                    <a:gd name="adj2" fmla="val 16203503"/>
                    <a:gd name="adj3" fmla="val 19026"/>
                  </a:avLst>
                </a:prstGeom>
                <a:solidFill>
                  <a:schemeClr val="bg1">
                    <a:lumMod val="95000"/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70316" tIns="35158" rIns="70316" bIns="35158" anchor="ctr"/>
                <a:lstStyle/>
                <a:p>
                  <a:pPr algn="ctr" eaLnBrk="1" hangingPunct="1">
                    <a:defRPr/>
                  </a:pPr>
                  <a:endParaRPr lang="zh-CN" altLang="en-US" sz="800">
                    <a:solidFill>
                      <a:schemeClr val="tx1"/>
                    </a:solidFill>
                    <a:latin typeface="Akkurat Pro" panose="020B0504020101020102" pitchFamily="34" charset="0"/>
                  </a:endParaRPr>
                </a:p>
              </p:txBody>
            </p:sp>
            <p:sp>
              <p:nvSpPr>
                <p:cNvPr id="256" name="空心弧 255"/>
                <p:cNvSpPr/>
                <p:nvPr/>
              </p:nvSpPr>
              <p:spPr>
                <a:xfrm rot="7116882">
                  <a:off x="18838401" y="1691536"/>
                  <a:ext cx="2975688" cy="2975084"/>
                </a:xfrm>
                <a:prstGeom prst="blockArc">
                  <a:avLst>
                    <a:gd name="adj1" fmla="val 12885549"/>
                    <a:gd name="adj2" fmla="val 16319905"/>
                    <a:gd name="adj3" fmla="val 18910"/>
                  </a:avLst>
                </a:prstGeom>
                <a:solidFill>
                  <a:schemeClr val="bg1">
                    <a:lumMod val="50000"/>
                    <a:alpha val="8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70316" tIns="35158" rIns="70316" bIns="35158" anchor="ctr"/>
                <a:lstStyle/>
                <a:p>
                  <a:pPr algn="ctr" eaLnBrk="1" hangingPunct="1">
                    <a:defRPr/>
                  </a:pPr>
                  <a:endParaRPr lang="zh-CN" altLang="en-US" sz="800">
                    <a:solidFill>
                      <a:schemeClr val="tx1"/>
                    </a:solidFill>
                    <a:latin typeface="Akkurat Pro" panose="020B0504020101020102" pitchFamily="34" charset="0"/>
                  </a:endParaRPr>
                </a:p>
              </p:txBody>
            </p:sp>
          </p:grpSp>
        </p:grpSp>
        <p:sp>
          <p:nvSpPr>
            <p:cNvPr id="257" name="矩形 256"/>
            <p:cNvSpPr/>
            <p:nvPr/>
          </p:nvSpPr>
          <p:spPr>
            <a:xfrm>
              <a:off x="7797312" y="1209641"/>
              <a:ext cx="521297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zh-CN" sz="11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WAF</a:t>
              </a:r>
              <a:endParaRPr lang="zh-CN" altLang="en-US" sz="11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534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gradFill>
            <a:gsLst>
              <a:gs pos="34000">
                <a:srgbClr val="000000"/>
              </a:gs>
              <a:gs pos="15473">
                <a:srgbClr val="000000"/>
              </a:gs>
              <a:gs pos="0">
                <a:schemeClr val="tx1"/>
              </a:gs>
              <a:gs pos="76000">
                <a:schemeClr val="tx1">
                  <a:alpha val="0"/>
                </a:schemeClr>
              </a:gs>
              <a:gs pos="86000">
                <a:schemeClr val="tx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448840">
              <a:defRPr/>
            </a:pPr>
            <a:r>
              <a:rPr lang="zh-CN" altLang="en-US" dirty="0" smtClean="0">
                <a:solidFill>
                  <a:schemeClr val="bg1"/>
                </a:solidFill>
              </a:rPr>
              <a:t>然而繁荣的背后缺乏具备国际竞争力的产品</a:t>
            </a:r>
            <a:endParaRPr lang="zh-CN" altLang="en-US" sz="2399" dirty="0">
              <a:solidFill>
                <a:sysClr val="window" lastClr="FFFFFF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8" name="图片 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7" name="直接连接符 6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11" name="图像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0" name="Picture 2" descr="C:\Users\h00404025\AppData\Roaming\eSpace_Desktop\UserData\h00404025\imagefiles\originalImgfiles\5758E6F5-23D4-4410-A191-F79FB480E6C9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5" t="9899" r="4985" b="4096"/>
          <a:stretch/>
        </p:blipFill>
        <p:spPr bwMode="auto">
          <a:xfrm>
            <a:off x="481289" y="1599102"/>
            <a:ext cx="2019600" cy="2011866"/>
          </a:xfrm>
          <a:prstGeom prst="rect">
            <a:avLst/>
          </a:prstGeom>
          <a:scene3d>
            <a:camera prst="perspectiveRigh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矩形 23"/>
          <p:cNvSpPr/>
          <p:nvPr/>
        </p:nvSpPr>
        <p:spPr>
          <a:xfrm>
            <a:off x="729160" y="1094363"/>
            <a:ext cx="133402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SIEM</a:t>
            </a:r>
            <a:r>
              <a:rPr lang="zh-CN" altLang="en-US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产品魔力象限</a:t>
            </a:r>
            <a:endParaRPr lang="zh-CN" altLang="en-US" sz="1050" b="1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Picture 2" descr="C:\Users\h00404025\AppData\Roaming\eSpace_Desktop\UserData\h00404025\imagefiles\9BBF8327-1C2F-45C6-AB44-19A175159801.pn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2"/>
          <a:stretch/>
        </p:blipFill>
        <p:spPr bwMode="auto">
          <a:xfrm>
            <a:off x="2579933" y="1615330"/>
            <a:ext cx="2019543" cy="1979410"/>
          </a:xfrm>
          <a:prstGeom prst="rect">
            <a:avLst/>
          </a:prstGeom>
          <a:scene3d>
            <a:camera prst="perspectiveRigh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矩形 24"/>
          <p:cNvSpPr/>
          <p:nvPr/>
        </p:nvSpPr>
        <p:spPr>
          <a:xfrm>
            <a:off x="2726365" y="1094363"/>
            <a:ext cx="13965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</a:t>
            </a:r>
            <a:r>
              <a:rPr lang="zh-CN" altLang="en-US" sz="1050" b="1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防火墙魔力</a:t>
            </a:r>
            <a:r>
              <a:rPr lang="zh-CN" altLang="en-US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象限</a:t>
            </a:r>
            <a:endParaRPr lang="zh-CN" altLang="en-US" sz="1050" b="1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圆角矩形 25"/>
          <p:cNvSpPr/>
          <p:nvPr/>
        </p:nvSpPr>
        <p:spPr bwMode="auto">
          <a:xfrm>
            <a:off x="419980" y="1436528"/>
            <a:ext cx="2142275" cy="2343937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70C0">
                  <a:alpha val="10000"/>
                </a:srgbClr>
              </a:gs>
              <a:gs pos="100000">
                <a:srgbClr val="0070C0">
                  <a:alpha val="10000"/>
                </a:srgbClr>
              </a:gs>
            </a:gsLst>
            <a:lin ang="0" scaled="1"/>
            <a:tileRect/>
          </a:gradFill>
          <a:ln w="12700">
            <a:gradFill flip="none" rotWithShape="1">
              <a:gsLst>
                <a:gs pos="0">
                  <a:srgbClr val="002060">
                    <a:alpha val="47000"/>
                  </a:srgbClr>
                </a:gs>
                <a:gs pos="50000">
                  <a:schemeClr val="bg2">
                    <a:lumMod val="40000"/>
                    <a:lumOff val="60000"/>
                  </a:schemeClr>
                </a:gs>
                <a:gs pos="100000">
                  <a:srgbClr val="002060">
                    <a:alpha val="37000"/>
                  </a:srgbClr>
                </a:gs>
              </a:gsLst>
              <a:lin ang="2700000" scaled="1"/>
              <a:tileRect/>
            </a:gradFill>
            <a:miter lim="800000"/>
            <a:headEnd/>
            <a:tailEnd/>
          </a:ln>
          <a:scene3d>
            <a:camera prst="perspectiveRight"/>
            <a:lightRig rig="threePt" dir="t"/>
          </a:scene3d>
          <a:extLst/>
        </p:spPr>
        <p:txBody>
          <a:bodyPr lIns="68562" tIns="34281" rIns="68562" bIns="34281"/>
          <a:lstStyle/>
          <a:p>
            <a:pPr defTabSz="2197308" fontAlgn="base">
              <a:spcBef>
                <a:spcPct val="0"/>
              </a:spcBef>
              <a:spcAft>
                <a:spcPct val="0"/>
              </a:spcAft>
            </a:pPr>
            <a:endParaRPr lang="zh-CN" altLang="en-US" sz="4300" dirty="0">
              <a:latin typeface="Arial" charset="0"/>
              <a:ea typeface="宋体" charset="-122"/>
              <a:sym typeface="FrutigerNext LT Medium" pitchFamily="34" charset="0"/>
            </a:endParaRPr>
          </a:p>
        </p:txBody>
      </p:sp>
      <p:sp>
        <p:nvSpPr>
          <p:cNvPr id="27" name="圆角矩形 26"/>
          <p:cNvSpPr/>
          <p:nvPr/>
        </p:nvSpPr>
        <p:spPr bwMode="auto">
          <a:xfrm>
            <a:off x="2548039" y="1439989"/>
            <a:ext cx="2135948" cy="233701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70C0">
                  <a:alpha val="10000"/>
                </a:srgbClr>
              </a:gs>
              <a:gs pos="100000">
                <a:srgbClr val="0070C0">
                  <a:alpha val="10000"/>
                </a:srgbClr>
              </a:gs>
            </a:gsLst>
            <a:lin ang="0" scaled="1"/>
            <a:tileRect/>
          </a:gradFill>
          <a:ln w="12700">
            <a:gradFill flip="none" rotWithShape="1">
              <a:gsLst>
                <a:gs pos="0">
                  <a:srgbClr val="002060">
                    <a:alpha val="47000"/>
                  </a:srgbClr>
                </a:gs>
                <a:gs pos="50000">
                  <a:schemeClr val="bg2">
                    <a:lumMod val="40000"/>
                    <a:lumOff val="60000"/>
                  </a:schemeClr>
                </a:gs>
                <a:gs pos="100000">
                  <a:srgbClr val="002060">
                    <a:alpha val="37000"/>
                  </a:srgbClr>
                </a:gs>
              </a:gsLst>
              <a:lin ang="2700000" scaled="1"/>
              <a:tileRect/>
            </a:gradFill>
            <a:miter lim="800000"/>
            <a:headEnd/>
            <a:tailEnd/>
          </a:ln>
          <a:scene3d>
            <a:camera prst="perspectiveRight"/>
            <a:lightRig rig="threePt" dir="t"/>
          </a:scene3d>
          <a:extLst/>
        </p:spPr>
        <p:txBody>
          <a:bodyPr lIns="68562" tIns="34281" rIns="68562" bIns="34281"/>
          <a:lstStyle/>
          <a:p>
            <a:pPr defTabSz="2197308" fontAlgn="base">
              <a:spcBef>
                <a:spcPct val="0"/>
              </a:spcBef>
              <a:spcAft>
                <a:spcPct val="0"/>
              </a:spcAft>
            </a:pPr>
            <a:endParaRPr lang="zh-CN" altLang="en-US" sz="4300" dirty="0">
              <a:latin typeface="Arial" charset="0"/>
              <a:ea typeface="宋体" charset="-122"/>
              <a:sym typeface="FrutigerNext LT Medium" pitchFamily="34" charset="0"/>
            </a:endParaRPr>
          </a:p>
        </p:txBody>
      </p:sp>
      <p:pic>
        <p:nvPicPr>
          <p:cNvPr id="12" name="Picture 2" descr="http://www.199it.com/wp-content/uploads/2019/09/1569248612-1453-3E6nbvDrF9wxCY3aIPKWiaX1wDCQ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520" y="1588066"/>
            <a:ext cx="2033939" cy="2033939"/>
          </a:xfrm>
          <a:prstGeom prst="rect">
            <a:avLst/>
          </a:prstGeom>
          <a:scene3d>
            <a:camera prst="perspectiveRigh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圆角矩形 21"/>
          <p:cNvSpPr/>
          <p:nvPr/>
        </p:nvSpPr>
        <p:spPr bwMode="auto">
          <a:xfrm>
            <a:off x="4650521" y="1439989"/>
            <a:ext cx="2135948" cy="233701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70C0">
                  <a:alpha val="10000"/>
                </a:srgbClr>
              </a:gs>
              <a:gs pos="100000">
                <a:srgbClr val="0070C0">
                  <a:alpha val="10000"/>
                </a:srgbClr>
              </a:gs>
            </a:gsLst>
            <a:lin ang="0" scaled="1"/>
            <a:tileRect/>
          </a:gradFill>
          <a:ln w="12700">
            <a:gradFill flip="none" rotWithShape="1">
              <a:gsLst>
                <a:gs pos="0">
                  <a:srgbClr val="002060">
                    <a:alpha val="47000"/>
                  </a:srgbClr>
                </a:gs>
                <a:gs pos="50000">
                  <a:schemeClr val="bg2">
                    <a:lumMod val="40000"/>
                    <a:lumOff val="60000"/>
                  </a:schemeClr>
                </a:gs>
                <a:gs pos="100000">
                  <a:srgbClr val="002060">
                    <a:alpha val="37000"/>
                  </a:srgbClr>
                </a:gs>
              </a:gsLst>
              <a:lin ang="2700000" scaled="1"/>
              <a:tileRect/>
            </a:gradFill>
            <a:miter lim="800000"/>
            <a:headEnd/>
            <a:tailEnd/>
          </a:ln>
          <a:scene3d>
            <a:camera prst="perspectiveRight"/>
            <a:lightRig rig="threePt" dir="t"/>
          </a:scene3d>
          <a:extLst/>
        </p:spPr>
        <p:txBody>
          <a:bodyPr lIns="68562" tIns="34281" rIns="68562" bIns="34281"/>
          <a:lstStyle/>
          <a:p>
            <a:pPr defTabSz="2197308" fontAlgn="base">
              <a:spcBef>
                <a:spcPct val="0"/>
              </a:spcBef>
              <a:spcAft>
                <a:spcPct val="0"/>
              </a:spcAft>
            </a:pPr>
            <a:endParaRPr lang="zh-CN" altLang="en-US" sz="4300" dirty="0">
              <a:latin typeface="Arial" charset="0"/>
              <a:ea typeface="宋体" charset="-122"/>
              <a:sym typeface="FrutigerNext LT Medium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786086" y="1094363"/>
            <a:ext cx="170912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应用防火墙魔力象限</a:t>
            </a:r>
            <a:endParaRPr lang="zh-CN" altLang="en-US" sz="1050" b="1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Picture 2" descr="http://5b0988e595225.cdn.sohucs.com/images/20190905/8351f4efcf4548f18fc00ab06d451f24.jpeg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" t="6232" r="2771" b="5278"/>
          <a:stretch/>
        </p:blipFill>
        <p:spPr bwMode="auto">
          <a:xfrm>
            <a:off x="6791503" y="1597502"/>
            <a:ext cx="2019600" cy="2015067"/>
          </a:xfrm>
          <a:prstGeom prst="rect">
            <a:avLst/>
          </a:prstGeom>
          <a:scene3d>
            <a:camera prst="perspectiveRigh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椭圆 12"/>
          <p:cNvSpPr/>
          <p:nvPr/>
        </p:nvSpPr>
        <p:spPr>
          <a:xfrm>
            <a:off x="2831409" y="2945199"/>
            <a:ext cx="262849" cy="10583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2814832" y="3094566"/>
            <a:ext cx="262849" cy="10583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3051846" y="2750466"/>
            <a:ext cx="262849" cy="10583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3357969" y="2416033"/>
            <a:ext cx="262849" cy="10583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3073483" y="2953666"/>
            <a:ext cx="262849" cy="10583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980792" y="2803382"/>
            <a:ext cx="262849" cy="10583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圆角矩形 38"/>
          <p:cNvSpPr/>
          <p:nvPr/>
        </p:nvSpPr>
        <p:spPr bwMode="auto">
          <a:xfrm>
            <a:off x="6755676" y="1436528"/>
            <a:ext cx="2135948" cy="233701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70C0">
                  <a:alpha val="10000"/>
                </a:srgbClr>
              </a:gs>
              <a:gs pos="100000">
                <a:srgbClr val="0070C0">
                  <a:alpha val="10000"/>
                </a:srgbClr>
              </a:gs>
            </a:gsLst>
            <a:lin ang="0" scaled="1"/>
            <a:tileRect/>
          </a:gradFill>
          <a:ln w="12700">
            <a:gradFill flip="none" rotWithShape="1">
              <a:gsLst>
                <a:gs pos="0">
                  <a:srgbClr val="002060">
                    <a:alpha val="47000"/>
                  </a:srgbClr>
                </a:gs>
                <a:gs pos="50000">
                  <a:schemeClr val="bg2">
                    <a:lumMod val="40000"/>
                    <a:lumOff val="60000"/>
                  </a:schemeClr>
                </a:gs>
                <a:gs pos="100000">
                  <a:srgbClr val="002060">
                    <a:alpha val="37000"/>
                  </a:srgbClr>
                </a:gs>
              </a:gsLst>
              <a:lin ang="2700000" scaled="1"/>
              <a:tileRect/>
            </a:gradFill>
            <a:miter lim="800000"/>
            <a:headEnd/>
            <a:tailEnd/>
          </a:ln>
          <a:scene3d>
            <a:camera prst="perspectiveRight"/>
            <a:lightRig rig="threePt" dir="t"/>
          </a:scene3d>
          <a:extLst/>
        </p:spPr>
        <p:txBody>
          <a:bodyPr lIns="68562" tIns="34281" rIns="68562" bIns="34281"/>
          <a:lstStyle/>
          <a:p>
            <a:pPr defTabSz="2197308" fontAlgn="base">
              <a:spcBef>
                <a:spcPct val="0"/>
              </a:spcBef>
              <a:spcAft>
                <a:spcPct val="0"/>
              </a:spcAft>
            </a:pPr>
            <a:endParaRPr lang="zh-CN" altLang="en-US" sz="4300" dirty="0">
              <a:latin typeface="Arial" charset="0"/>
              <a:ea typeface="宋体" charset="-122"/>
              <a:sym typeface="FrutigerNext LT Medium" pitchFamily="34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837857" y="1094363"/>
            <a:ext cx="205376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终端保护</a:t>
            </a:r>
            <a:r>
              <a:rPr lang="zh-CN" altLang="en-US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平台（</a:t>
            </a:r>
            <a:r>
              <a:rPr lang="en-US" altLang="zh-CN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EPP</a:t>
            </a:r>
            <a:r>
              <a:rPr lang="zh-CN" altLang="en-US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）魔力象限</a:t>
            </a:r>
            <a:endParaRPr lang="zh-CN" altLang="en-US" sz="1050" b="1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816747" y="3868713"/>
            <a:ext cx="3791423" cy="253916"/>
          </a:xfrm>
          <a:prstGeom prst="rect">
            <a:avLst/>
          </a:prstGeom>
          <a:solidFill>
            <a:srgbClr val="0070C0">
              <a:alpha val="30000"/>
            </a:srgbClr>
          </a:solidFill>
          <a:ln>
            <a:gradFill>
              <a:gsLst>
                <a:gs pos="8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</a:ln>
        </p:spPr>
        <p:txBody>
          <a:bodyPr wrap="none">
            <a:spAutoFit/>
          </a:bodyPr>
          <a:lstStyle/>
          <a:p>
            <a:r>
              <a:rPr lang="zh-CN" altLang="en-US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数据来源：</a:t>
            </a:r>
            <a:r>
              <a:rPr lang="en-US" altLang="zh-CN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Gartner 2019</a:t>
            </a:r>
            <a:r>
              <a:rPr lang="zh-CN" altLang="en-US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年魔力象限（</a:t>
            </a:r>
            <a:r>
              <a:rPr lang="en-US" altLang="zh-CN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Magic Quadrant</a:t>
            </a:r>
            <a:r>
              <a:rPr lang="zh-CN" altLang="en-US" sz="105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1050" b="1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88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9143999" cy="5162549"/>
          </a:xfrm>
          <a:prstGeom prst="rect">
            <a:avLst/>
          </a:prstGeom>
          <a:gradFill>
            <a:gsLst>
              <a:gs pos="78000">
                <a:srgbClr val="000000">
                  <a:alpha val="21000"/>
                </a:srgbClr>
              </a:gs>
              <a:gs pos="0">
                <a:schemeClr val="tx1"/>
              </a:gs>
              <a:gs pos="55000">
                <a:schemeClr val="tx1">
                  <a:alpha val="64000"/>
                </a:schemeClr>
              </a:gs>
              <a:gs pos="100000">
                <a:schemeClr val="tx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267850" y="2160846"/>
            <a:ext cx="5953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</a:t>
            </a:r>
            <a:r>
              <a:rPr lang="en-US" altLang="zh-CN" sz="2400" b="1" i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2400" b="1" i="1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产品竞争力永远是产业竞争力的基础</a:t>
            </a:r>
            <a:endParaRPr lang="zh-CN" altLang="en-US" dirty="0"/>
          </a:p>
        </p:txBody>
      </p:sp>
      <p:grpSp>
        <p:nvGrpSpPr>
          <p:cNvPr id="17" name="组合 62"/>
          <p:cNvGrpSpPr>
            <a:grpSpLocks/>
          </p:cNvGrpSpPr>
          <p:nvPr/>
        </p:nvGrpSpPr>
        <p:grpSpPr bwMode="auto">
          <a:xfrm>
            <a:off x="969105" y="1049707"/>
            <a:ext cx="3072885" cy="3072885"/>
            <a:chOff x="28868688" y="2278063"/>
            <a:chExt cx="6132512" cy="6132512"/>
          </a:xfrm>
        </p:grpSpPr>
        <p:sp>
          <p:nvSpPr>
            <p:cNvPr id="18" name="Oval 1"/>
            <p:cNvSpPr>
              <a:spLocks/>
            </p:cNvSpPr>
            <p:nvPr/>
          </p:nvSpPr>
          <p:spPr bwMode="auto">
            <a:xfrm>
              <a:off x="28868688" y="2278063"/>
              <a:ext cx="6132512" cy="6132512"/>
            </a:xfrm>
            <a:prstGeom prst="ellipse">
              <a:avLst/>
            </a:prstGeom>
            <a:solidFill>
              <a:schemeClr val="bg1">
                <a:lumMod val="95000"/>
                <a:alpha val="17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306065" tIns="306065" rIns="306065" bIns="306065" anchor="ctr"/>
            <a:lstStyle>
              <a:lvl1pPr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3362325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en-US" sz="3400">
                <a:solidFill>
                  <a:srgbClr val="FFFFFF"/>
                </a:solidFill>
                <a:sym typeface="Calibri" panose="020F0502020204030204" pitchFamily="34" charset="0"/>
              </a:endParaRPr>
            </a:p>
          </p:txBody>
        </p:sp>
        <p:sp>
          <p:nvSpPr>
            <p:cNvPr id="19" name="Oval 2"/>
            <p:cNvSpPr>
              <a:spLocks/>
            </p:cNvSpPr>
            <p:nvPr/>
          </p:nvSpPr>
          <p:spPr bwMode="auto">
            <a:xfrm>
              <a:off x="29565600" y="2976563"/>
              <a:ext cx="4737100" cy="4737100"/>
            </a:xfrm>
            <a:prstGeom prst="ellipse">
              <a:avLst/>
            </a:prstGeom>
            <a:solidFill>
              <a:schemeClr val="bg1">
                <a:lumMod val="85000"/>
                <a:alpha val="3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306065" tIns="306065" rIns="306065" bIns="306065" anchor="ctr"/>
            <a:lstStyle>
              <a:lvl1pPr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3362325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en-US" sz="3400">
                <a:solidFill>
                  <a:srgbClr val="FFFFFF"/>
                </a:solidFill>
                <a:sym typeface="Calibri" panose="020F0502020204030204" pitchFamily="34" charset="0"/>
              </a:endParaRPr>
            </a:p>
          </p:txBody>
        </p:sp>
        <p:sp>
          <p:nvSpPr>
            <p:cNvPr id="20" name="Oval 3"/>
            <p:cNvSpPr>
              <a:spLocks/>
            </p:cNvSpPr>
            <p:nvPr/>
          </p:nvSpPr>
          <p:spPr bwMode="auto">
            <a:xfrm>
              <a:off x="30219650" y="3630613"/>
              <a:ext cx="3429000" cy="3429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lIns="306065" tIns="306065" rIns="306065" bIns="306065" anchor="ctr"/>
            <a:lstStyle>
              <a:lvl1pPr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3362325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18500"/>
                </a:lnSpc>
                <a:spcBef>
                  <a:spcPts val="5500"/>
                </a:spcBef>
                <a:buFontTx/>
                <a:buNone/>
              </a:pPr>
              <a:endParaRPr lang="zh-CN" altLang="en-US" sz="6400">
                <a:sym typeface="Calibri" panose="020F0502020204030204" pitchFamily="34" charset="0"/>
              </a:endParaRPr>
            </a:p>
          </p:txBody>
        </p:sp>
      </p:grpSp>
      <p:pic>
        <p:nvPicPr>
          <p:cNvPr id="1026" name="Picture 2" descr="C:\Users\h00404025\AppData\Roaming\eSpace_Desktop\UserData\h00404025\imagefiles\E58EC330-5D85-4226-9DD5-C936DBEF6EEF.png"/>
          <p:cNvPicPr>
            <a:picLocks noChangeAspect="1" noChangeArrowheads="1"/>
          </p:cNvPicPr>
          <p:nvPr/>
        </p:nvPicPr>
        <p:blipFill>
          <a:blip r:embed="rId3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267" y="1796451"/>
            <a:ext cx="1375764" cy="1434358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组合 62"/>
          <p:cNvGrpSpPr>
            <a:grpSpLocks/>
          </p:cNvGrpSpPr>
          <p:nvPr/>
        </p:nvGrpSpPr>
        <p:grpSpPr bwMode="auto">
          <a:xfrm>
            <a:off x="4968629" y="1049707"/>
            <a:ext cx="3072885" cy="3072885"/>
            <a:chOff x="28868688" y="2278063"/>
            <a:chExt cx="6132512" cy="6132512"/>
          </a:xfrm>
        </p:grpSpPr>
        <p:sp>
          <p:nvSpPr>
            <p:cNvPr id="22" name="Oval 1"/>
            <p:cNvSpPr>
              <a:spLocks/>
            </p:cNvSpPr>
            <p:nvPr/>
          </p:nvSpPr>
          <p:spPr bwMode="auto">
            <a:xfrm>
              <a:off x="28868688" y="2278063"/>
              <a:ext cx="6132512" cy="6132512"/>
            </a:xfrm>
            <a:prstGeom prst="ellipse">
              <a:avLst/>
            </a:prstGeom>
            <a:solidFill>
              <a:schemeClr val="bg1">
                <a:lumMod val="95000"/>
                <a:alpha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306065" tIns="306065" rIns="306065" bIns="306065" anchor="ctr"/>
            <a:lstStyle>
              <a:lvl1pPr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3362325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en-US" sz="3400">
                <a:solidFill>
                  <a:srgbClr val="FFFFFF"/>
                </a:solidFill>
                <a:sym typeface="Calibri" panose="020F0502020204030204" pitchFamily="34" charset="0"/>
              </a:endParaRPr>
            </a:p>
          </p:txBody>
        </p:sp>
        <p:sp>
          <p:nvSpPr>
            <p:cNvPr id="23" name="Oval 2"/>
            <p:cNvSpPr>
              <a:spLocks/>
            </p:cNvSpPr>
            <p:nvPr/>
          </p:nvSpPr>
          <p:spPr bwMode="auto">
            <a:xfrm>
              <a:off x="29565600" y="2976563"/>
              <a:ext cx="4737100" cy="4737100"/>
            </a:xfrm>
            <a:prstGeom prst="ellipse">
              <a:avLst/>
            </a:prstGeom>
            <a:solidFill>
              <a:schemeClr val="bg1">
                <a:lumMod val="85000"/>
                <a:alpha val="3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306065" tIns="306065" rIns="306065" bIns="306065" anchor="ctr"/>
            <a:lstStyle>
              <a:lvl1pPr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3362325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en-US" sz="3400">
                <a:solidFill>
                  <a:srgbClr val="FFFFFF"/>
                </a:solidFill>
                <a:sym typeface="Calibri" panose="020F0502020204030204" pitchFamily="34" charset="0"/>
              </a:endParaRPr>
            </a:p>
          </p:txBody>
        </p:sp>
        <p:sp>
          <p:nvSpPr>
            <p:cNvPr id="24" name="Oval 3"/>
            <p:cNvSpPr>
              <a:spLocks/>
            </p:cNvSpPr>
            <p:nvPr/>
          </p:nvSpPr>
          <p:spPr bwMode="auto">
            <a:xfrm>
              <a:off x="30219650" y="3630613"/>
              <a:ext cx="3429000" cy="3429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lIns="306065" tIns="306065" rIns="306065" bIns="306065" anchor="ctr"/>
            <a:lstStyle>
              <a:lvl1pPr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3362325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3362325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3362325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336232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18500"/>
                </a:lnSpc>
                <a:spcBef>
                  <a:spcPts val="5500"/>
                </a:spcBef>
                <a:buFontTx/>
                <a:buNone/>
              </a:pPr>
              <a:endParaRPr lang="zh-CN" altLang="en-US" sz="6400">
                <a:sym typeface="Calibri" panose="020F0502020204030204" pitchFamily="34" charset="0"/>
              </a:endParaRP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85" r="12514"/>
          <a:stretch>
            <a:fillRect/>
          </a:stretch>
        </p:blipFill>
        <p:spPr>
          <a:xfrm>
            <a:off x="5690883" y="1774102"/>
            <a:ext cx="1627579" cy="1609861"/>
          </a:xfrm>
          <a:custGeom>
            <a:avLst/>
            <a:gdLst>
              <a:gd name="connsiteX0" fmla="*/ 874904 w 1749808"/>
              <a:gd name="connsiteY0" fmla="*/ 0 h 1730759"/>
              <a:gd name="connsiteX1" fmla="*/ 1749808 w 1749808"/>
              <a:gd name="connsiteY1" fmla="*/ 874904 h 1730759"/>
              <a:gd name="connsiteX2" fmla="*/ 1135074 w 1749808"/>
              <a:gd name="connsiteY2" fmla="*/ 1710474 h 1730759"/>
              <a:gd name="connsiteX3" fmla="*/ 1056183 w 1749808"/>
              <a:gd name="connsiteY3" fmla="*/ 1730759 h 1730759"/>
              <a:gd name="connsiteX4" fmla="*/ 693626 w 1749808"/>
              <a:gd name="connsiteY4" fmla="*/ 1730759 h 1730759"/>
              <a:gd name="connsiteX5" fmla="*/ 614735 w 1749808"/>
              <a:gd name="connsiteY5" fmla="*/ 1710474 h 1730759"/>
              <a:gd name="connsiteX6" fmla="*/ 0 w 1749808"/>
              <a:gd name="connsiteY6" fmla="*/ 874904 h 1730759"/>
              <a:gd name="connsiteX7" fmla="*/ 874904 w 1749808"/>
              <a:gd name="connsiteY7" fmla="*/ 0 h 173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49808" h="1730759">
                <a:moveTo>
                  <a:pt x="874904" y="0"/>
                </a:moveTo>
                <a:cubicBezTo>
                  <a:pt x="1358100" y="0"/>
                  <a:pt x="1749808" y="391708"/>
                  <a:pt x="1749808" y="874904"/>
                </a:cubicBezTo>
                <a:cubicBezTo>
                  <a:pt x="1749808" y="1267501"/>
                  <a:pt x="1491220" y="1599701"/>
                  <a:pt x="1135074" y="1710474"/>
                </a:cubicBezTo>
                <a:lnTo>
                  <a:pt x="1056183" y="1730759"/>
                </a:lnTo>
                <a:lnTo>
                  <a:pt x="693626" y="1730759"/>
                </a:lnTo>
                <a:lnTo>
                  <a:pt x="614735" y="1710474"/>
                </a:lnTo>
                <a:cubicBezTo>
                  <a:pt x="258589" y="1599701"/>
                  <a:pt x="0" y="1267501"/>
                  <a:pt x="0" y="874904"/>
                </a:cubicBezTo>
                <a:cubicBezTo>
                  <a:pt x="0" y="391708"/>
                  <a:pt x="391708" y="0"/>
                  <a:pt x="874904" y="0"/>
                </a:cubicBezTo>
                <a:close/>
              </a:path>
            </a:pathLst>
          </a:custGeom>
          <a:ln>
            <a:solidFill>
              <a:schemeClr val="bg1"/>
            </a:solidFill>
          </a:ln>
        </p:spPr>
      </p:pic>
      <p:grpSp>
        <p:nvGrpSpPr>
          <p:cNvPr id="29" name="组合 28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30" name="组合 29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32" name="图片 31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33" name="图片 32"/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31" name="直接连接符 30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35" name="图像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文本框 24"/>
          <p:cNvSpPr txBox="1"/>
          <p:nvPr/>
        </p:nvSpPr>
        <p:spPr>
          <a:xfrm>
            <a:off x="2094895" y="4200480"/>
            <a:ext cx="52116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在更注重服务的安全产业，产品仍然是产业真正能够强大的基础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324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83" t="20815" r="8020" b="34306"/>
          <a:stretch/>
        </p:blipFill>
        <p:spPr>
          <a:xfrm>
            <a:off x="-1" y="-1"/>
            <a:ext cx="9135534" cy="514773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1" y="0"/>
            <a:ext cx="9144001" cy="5147732"/>
          </a:xfrm>
          <a:prstGeom prst="rect">
            <a:avLst/>
          </a:prstGeom>
          <a:gradFill>
            <a:gsLst>
              <a:gs pos="34000">
                <a:srgbClr val="000000"/>
              </a:gs>
              <a:gs pos="15473">
                <a:srgbClr val="000000"/>
              </a:gs>
              <a:gs pos="0">
                <a:schemeClr val="tx1"/>
              </a:gs>
              <a:gs pos="64000">
                <a:schemeClr val="tx1">
                  <a:alpha val="0"/>
                </a:schemeClr>
              </a:gs>
              <a:gs pos="86000">
                <a:schemeClr val="tx1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做出高品质的产品，</a:t>
            </a:r>
            <a:r>
              <a:rPr lang="zh-CN" altLang="en-US" dirty="0">
                <a:solidFill>
                  <a:schemeClr val="bg1"/>
                </a:solidFill>
              </a:rPr>
              <a:t>首先</a:t>
            </a:r>
            <a:r>
              <a:rPr lang="zh-CN" altLang="en-US" dirty="0" smtClean="0">
                <a:solidFill>
                  <a:schemeClr val="bg1"/>
                </a:solidFill>
              </a:rPr>
              <a:t>要勇于投入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8" name="图片 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7" name="直接连接符 6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11" name="图像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圆角矩形 13"/>
          <p:cNvSpPr/>
          <p:nvPr/>
        </p:nvSpPr>
        <p:spPr bwMode="auto">
          <a:xfrm>
            <a:off x="4276586" y="1365676"/>
            <a:ext cx="4041421" cy="3291332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70C0">
                  <a:alpha val="10000"/>
                </a:srgbClr>
              </a:gs>
              <a:gs pos="100000">
                <a:srgbClr val="0070C0">
                  <a:alpha val="10000"/>
                </a:srgbClr>
              </a:gs>
            </a:gsLst>
            <a:lin ang="0" scaled="1"/>
            <a:tileRect/>
          </a:gradFill>
          <a:ln w="12700">
            <a:gradFill flip="none" rotWithShape="1">
              <a:gsLst>
                <a:gs pos="0">
                  <a:srgbClr val="002060">
                    <a:alpha val="47000"/>
                  </a:srgbClr>
                </a:gs>
                <a:gs pos="50000">
                  <a:schemeClr val="bg2">
                    <a:lumMod val="40000"/>
                    <a:lumOff val="60000"/>
                  </a:schemeClr>
                </a:gs>
                <a:gs pos="100000">
                  <a:srgbClr val="002060">
                    <a:alpha val="37000"/>
                  </a:srgbClr>
                </a:gs>
              </a:gsLst>
              <a:lin ang="2700000" scaled="1"/>
              <a:tileRect/>
            </a:gradFill>
            <a:miter lim="800000"/>
            <a:headEnd/>
            <a:tailEnd/>
          </a:ln>
          <a:extLst/>
        </p:spPr>
        <p:txBody>
          <a:bodyPr lIns="68562" tIns="34281" rIns="68562" bIns="34281"/>
          <a:lstStyle/>
          <a:p>
            <a:pPr defTabSz="2197308" fontAlgn="base">
              <a:spcBef>
                <a:spcPct val="0"/>
              </a:spcBef>
              <a:spcAft>
                <a:spcPct val="0"/>
              </a:spcAft>
            </a:pPr>
            <a:endParaRPr lang="zh-CN" altLang="en-US" sz="4300" dirty="0">
              <a:latin typeface="Arial" charset="0"/>
              <a:ea typeface="宋体" charset="-122"/>
              <a:sym typeface="FrutigerNext LT Medium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409285" y="1520945"/>
            <a:ext cx="3233445" cy="2660631"/>
            <a:chOff x="979287" y="1891637"/>
            <a:chExt cx="4500930" cy="3703578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979287" y="2297480"/>
              <a:ext cx="4500930" cy="196209"/>
            </a:xfrm>
            <a:prstGeom prst="line">
              <a:avLst/>
            </a:prstGeom>
            <a:noFill/>
            <a:ln w="19050" cap="flat" cmpd="sng" algn="ctr">
              <a:solidFill>
                <a:srgbClr val="C00000"/>
              </a:solidFill>
              <a:prstDash val="sysDash"/>
            </a:ln>
            <a:effectLst/>
          </p:spPr>
        </p:cxnSp>
        <p:cxnSp>
          <p:nvCxnSpPr>
            <p:cNvPr id="19" name="直接连接符 18"/>
            <p:cNvCxnSpPr/>
            <p:nvPr/>
          </p:nvCxnSpPr>
          <p:spPr>
            <a:xfrm>
              <a:off x="3847808" y="1891637"/>
              <a:ext cx="226675" cy="3703578"/>
            </a:xfrm>
            <a:prstGeom prst="line">
              <a:avLst/>
            </a:prstGeom>
            <a:noFill/>
            <a:ln w="19050" cap="flat" cmpd="sng" algn="ctr">
              <a:solidFill>
                <a:srgbClr val="C00000"/>
              </a:solidFill>
              <a:prstDash val="sysDash"/>
            </a:ln>
            <a:effectLst/>
          </p:spPr>
        </p:cxnSp>
        <p:sp>
          <p:nvSpPr>
            <p:cNvPr id="20" name="TextBox 29"/>
            <p:cNvSpPr txBox="1"/>
            <p:nvPr/>
          </p:nvSpPr>
          <p:spPr>
            <a:xfrm>
              <a:off x="1486450" y="2101520"/>
              <a:ext cx="1000627" cy="321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322">
                <a:defRPr/>
              </a:pPr>
              <a:r>
                <a:rPr lang="en-US" altLang="zh-CN" sz="900" b="1" kern="0" dirty="0">
                  <a:solidFill>
                    <a:schemeClr val="bg1"/>
                  </a:solidFill>
                  <a:latin typeface="Tahoma" pitchFamily="34" charset="0"/>
                  <a:ea typeface="Tahoma" pitchFamily="34" charset="0"/>
                  <a:cs typeface="Tahoma" pitchFamily="34" charset="0"/>
                </a:rPr>
                <a:t>Average</a:t>
              </a:r>
              <a:endParaRPr lang="zh-CN" altLang="en-US" sz="900" b="1" kern="0" dirty="0">
                <a:solidFill>
                  <a:schemeClr val="bg1"/>
                </a:solidFill>
                <a:latin typeface="Tahoma" pitchFamily="34" charset="0"/>
                <a:ea typeface="微软雅黑"/>
                <a:cs typeface="Tahoma" pitchFamily="34" charset="0"/>
              </a:endParaRPr>
            </a:p>
          </p:txBody>
        </p:sp>
        <p:sp>
          <p:nvSpPr>
            <p:cNvPr id="21" name="TextBox 50"/>
            <p:cNvSpPr txBox="1"/>
            <p:nvPr/>
          </p:nvSpPr>
          <p:spPr>
            <a:xfrm>
              <a:off x="3916787" y="4227910"/>
              <a:ext cx="471265" cy="111347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defTabSz="1219322">
                <a:defRPr/>
              </a:pPr>
              <a:r>
                <a:rPr lang="en-US" altLang="zh-CN" sz="1000" b="1" kern="0" dirty="0">
                  <a:solidFill>
                    <a:schemeClr val="bg1"/>
                  </a:solidFill>
                  <a:latin typeface="Tahoma" pitchFamily="34" charset="0"/>
                  <a:ea typeface="Tahoma" pitchFamily="34" charset="0"/>
                  <a:cs typeface="Tahoma" pitchFamily="34" charset="0"/>
                </a:rPr>
                <a:t>Average</a:t>
              </a:r>
              <a:endParaRPr lang="zh-CN" altLang="en-US" sz="1100" kern="0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25" name="TextBox 93"/>
          <p:cNvSpPr txBox="1"/>
          <p:nvPr/>
        </p:nvSpPr>
        <p:spPr>
          <a:xfrm>
            <a:off x="7694012" y="1522022"/>
            <a:ext cx="9436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1000" b="1" dirty="0">
                <a:solidFill>
                  <a:schemeClr val="bg1"/>
                </a:solidFill>
                <a:latin typeface="Arial"/>
                <a:ea typeface="微软雅黑"/>
              </a:rPr>
              <a:t>HUAWEI</a:t>
            </a:r>
            <a:endParaRPr lang="zh-CN" altLang="en-US" sz="1000" b="1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1456972"/>
              </p:ext>
            </p:extLst>
          </p:nvPr>
        </p:nvGraphicFramePr>
        <p:xfrm>
          <a:off x="4408702" y="1554795"/>
          <a:ext cx="3247422" cy="2675140"/>
        </p:xfrm>
        <a:graphic>
          <a:graphicData uri="http://schemas.openxmlformats.org/drawingml/2006/table">
            <a:tbl>
              <a:tblPr firstRow="1" bandRow="1"/>
              <a:tblGrid>
                <a:gridCol w="541237"/>
                <a:gridCol w="541237"/>
                <a:gridCol w="541237"/>
                <a:gridCol w="541237"/>
                <a:gridCol w="541237"/>
                <a:gridCol w="541237"/>
              </a:tblGrid>
              <a:tr h="267514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  <a:tr h="267514"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  <a:tr h="267514"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  <a:tr h="267514"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  <a:tr h="267514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  <a:tr h="267514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  <a:tr h="267514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  <a:tr h="267514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  <a:tr h="267514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  <a:tr h="267514"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 marL="65980" marR="65980" marT="32990" marB="32990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6" name="TextBox 51"/>
          <p:cNvSpPr txBox="1"/>
          <p:nvPr/>
        </p:nvSpPr>
        <p:spPr>
          <a:xfrm>
            <a:off x="5552418" y="4417117"/>
            <a:ext cx="130473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700" b="1" dirty="0">
                <a:solidFill>
                  <a:schemeClr val="bg1"/>
                </a:solidFill>
                <a:latin typeface="Arial"/>
                <a:ea typeface="微软雅黑"/>
              </a:rPr>
              <a:t>TCO per Protected Mbps</a:t>
            </a:r>
            <a:endParaRPr lang="zh-CN" altLang="en-US" sz="700" b="1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597785" y="1735825"/>
            <a:ext cx="664152" cy="71540"/>
            <a:chOff x="5417653" y="2190747"/>
            <a:chExt cx="924494" cy="9958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5594316" y="2192363"/>
              <a:ext cx="747831" cy="0"/>
            </a:xfrm>
            <a:prstGeom prst="line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</p:spPr>
        </p:cxnSp>
        <p:cxnSp>
          <p:nvCxnSpPr>
            <p:cNvPr id="24" name="直接连接符 23"/>
            <p:cNvCxnSpPr/>
            <p:nvPr/>
          </p:nvCxnSpPr>
          <p:spPr>
            <a:xfrm flipV="1">
              <a:off x="5417653" y="2190747"/>
              <a:ext cx="181427" cy="99583"/>
            </a:xfrm>
            <a:prstGeom prst="line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</p:spPr>
        </p:cxnSp>
      </p:grpSp>
      <p:sp>
        <p:nvSpPr>
          <p:cNvPr id="26" name="TextBox 101"/>
          <p:cNvSpPr txBox="1"/>
          <p:nvPr/>
        </p:nvSpPr>
        <p:spPr>
          <a:xfrm>
            <a:off x="7610401" y="1429689"/>
            <a:ext cx="4641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100%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27" name="TextBox 102"/>
          <p:cNvSpPr txBox="1"/>
          <p:nvPr/>
        </p:nvSpPr>
        <p:spPr>
          <a:xfrm>
            <a:off x="7610401" y="1967154"/>
            <a:ext cx="4641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90%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28" name="TextBox 103"/>
          <p:cNvSpPr txBox="1"/>
          <p:nvPr/>
        </p:nvSpPr>
        <p:spPr>
          <a:xfrm>
            <a:off x="7610401" y="2502922"/>
            <a:ext cx="4641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80%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29" name="TextBox 105"/>
          <p:cNvSpPr txBox="1"/>
          <p:nvPr/>
        </p:nvSpPr>
        <p:spPr>
          <a:xfrm>
            <a:off x="4284382" y="4181577"/>
            <a:ext cx="4641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$100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30" name="TextBox 106"/>
          <p:cNvSpPr txBox="1"/>
          <p:nvPr/>
        </p:nvSpPr>
        <p:spPr>
          <a:xfrm>
            <a:off x="4926896" y="4184320"/>
            <a:ext cx="3753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$80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31" name="TextBox 107"/>
          <p:cNvSpPr txBox="1"/>
          <p:nvPr/>
        </p:nvSpPr>
        <p:spPr>
          <a:xfrm>
            <a:off x="5536770" y="4184320"/>
            <a:ext cx="3753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$60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32" name="TextBox 108"/>
          <p:cNvSpPr txBox="1"/>
          <p:nvPr/>
        </p:nvSpPr>
        <p:spPr>
          <a:xfrm>
            <a:off x="6212328" y="4184320"/>
            <a:ext cx="3753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$40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33" name="TextBox 109"/>
          <p:cNvSpPr txBox="1"/>
          <p:nvPr/>
        </p:nvSpPr>
        <p:spPr>
          <a:xfrm>
            <a:off x="6837849" y="4184320"/>
            <a:ext cx="3753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$20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34" name="TextBox 111"/>
          <p:cNvSpPr txBox="1"/>
          <p:nvPr/>
        </p:nvSpPr>
        <p:spPr>
          <a:xfrm>
            <a:off x="7473250" y="4184320"/>
            <a:ext cx="3753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$0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35" name="TextBox 112"/>
          <p:cNvSpPr txBox="1"/>
          <p:nvPr/>
        </p:nvSpPr>
        <p:spPr>
          <a:xfrm>
            <a:off x="7610401" y="3032713"/>
            <a:ext cx="4641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70%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36" name="TextBox 113"/>
          <p:cNvSpPr txBox="1"/>
          <p:nvPr/>
        </p:nvSpPr>
        <p:spPr>
          <a:xfrm>
            <a:off x="7610401" y="3565581"/>
            <a:ext cx="4641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60%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37" name="TextBox 115"/>
          <p:cNvSpPr txBox="1"/>
          <p:nvPr/>
        </p:nvSpPr>
        <p:spPr>
          <a:xfrm>
            <a:off x="7610401" y="4054995"/>
            <a:ext cx="4641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800" dirty="0">
                <a:solidFill>
                  <a:schemeClr val="bg1"/>
                </a:solidFill>
                <a:latin typeface="Arial"/>
                <a:ea typeface="微软雅黑"/>
              </a:rPr>
              <a:t>50%</a:t>
            </a:r>
            <a:endParaRPr lang="zh-CN" altLang="en-US" sz="800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38" name="TextBox 117"/>
          <p:cNvSpPr txBox="1"/>
          <p:nvPr/>
        </p:nvSpPr>
        <p:spPr>
          <a:xfrm rot="10800000">
            <a:off x="7876915" y="2202094"/>
            <a:ext cx="353943" cy="165827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defTabSz="1219322"/>
            <a:r>
              <a:rPr lang="en-US" altLang="zh-CN" sz="1100" b="1" dirty="0">
                <a:solidFill>
                  <a:schemeClr val="bg1"/>
                </a:solidFill>
                <a:latin typeface="Arial"/>
                <a:ea typeface="微软雅黑"/>
              </a:rPr>
              <a:t>Security Effectiveness</a:t>
            </a:r>
            <a:endParaRPr lang="zh-CN" altLang="en-US" sz="1100" b="1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39" name="TextBox 53"/>
          <p:cNvSpPr txBox="1"/>
          <p:nvPr/>
        </p:nvSpPr>
        <p:spPr>
          <a:xfrm>
            <a:off x="5633272" y="2402275"/>
            <a:ext cx="45524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Vendor B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0" name="TextBox 54"/>
          <p:cNvSpPr txBox="1"/>
          <p:nvPr/>
        </p:nvSpPr>
        <p:spPr>
          <a:xfrm>
            <a:off x="4443487" y="3730278"/>
            <a:ext cx="45147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322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Vendor A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" name="椭圆 40"/>
          <p:cNvSpPr>
            <a:spLocks noChangeAspect="1"/>
          </p:cNvSpPr>
          <p:nvPr/>
        </p:nvSpPr>
        <p:spPr>
          <a:xfrm>
            <a:off x="6596556" y="2725405"/>
            <a:ext cx="55712" cy="5571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cxnSp>
        <p:nvCxnSpPr>
          <p:cNvPr id="42" name="直接箭头连接符 41"/>
          <p:cNvCxnSpPr/>
          <p:nvPr/>
        </p:nvCxnSpPr>
        <p:spPr>
          <a:xfrm flipH="1">
            <a:off x="4430102" y="3875314"/>
            <a:ext cx="485391" cy="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椭圆 42"/>
          <p:cNvSpPr>
            <a:spLocks noChangeAspect="1"/>
          </p:cNvSpPr>
          <p:nvPr/>
        </p:nvSpPr>
        <p:spPr>
          <a:xfrm>
            <a:off x="5625909" y="2453330"/>
            <a:ext cx="55712" cy="5571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>
            <a:off x="6522169" y="1587051"/>
            <a:ext cx="55712" cy="5571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>
            <a:off x="6831404" y="1626014"/>
            <a:ext cx="55712" cy="5571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>
            <a:off x="6777157" y="1779468"/>
            <a:ext cx="55712" cy="5571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>
            <a:off x="6724237" y="1856371"/>
            <a:ext cx="55712" cy="5571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>
            <a:off x="6652268" y="1823543"/>
            <a:ext cx="55712" cy="5571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>
            <a:off x="7150516" y="1837232"/>
            <a:ext cx="55712" cy="5571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>
            <a:off x="7238615" y="1675568"/>
            <a:ext cx="55712" cy="5571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sp>
        <p:nvSpPr>
          <p:cNvPr id="51" name="椭圆 50"/>
          <p:cNvSpPr>
            <a:spLocks noChangeAspect="1"/>
          </p:cNvSpPr>
          <p:nvPr/>
        </p:nvSpPr>
        <p:spPr>
          <a:xfrm>
            <a:off x="7354086" y="1689248"/>
            <a:ext cx="55712" cy="5571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sp>
        <p:nvSpPr>
          <p:cNvPr id="52" name="椭圆 51"/>
          <p:cNvSpPr>
            <a:spLocks noChangeAspect="1"/>
          </p:cNvSpPr>
          <p:nvPr/>
        </p:nvSpPr>
        <p:spPr>
          <a:xfrm>
            <a:off x="7529434" y="1797876"/>
            <a:ext cx="55712" cy="5571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sp>
        <p:nvSpPr>
          <p:cNvPr id="53" name="椭圆 52"/>
          <p:cNvSpPr>
            <a:spLocks noChangeAspect="1"/>
          </p:cNvSpPr>
          <p:nvPr/>
        </p:nvSpPr>
        <p:spPr>
          <a:xfrm>
            <a:off x="7447317" y="1851775"/>
            <a:ext cx="55712" cy="5571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589479" y="2680006"/>
            <a:ext cx="478016" cy="16927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l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Barracuda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7315543" y="1899500"/>
            <a:ext cx="399468" cy="16927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l"/>
            <a:r>
              <a:rPr lang="en-US" altLang="zh-CN" sz="5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Fortinet</a:t>
            </a:r>
            <a:endParaRPr lang="en-US" altLang="zh-CN" sz="5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036536" y="1899500"/>
            <a:ext cx="351378" cy="16927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l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Versa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6665708" y="1899500"/>
            <a:ext cx="478016" cy="16927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Barracuda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5901161" y="1534476"/>
            <a:ext cx="724878" cy="16927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Palo Alto Networks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6625162" y="1523881"/>
            <a:ext cx="529312" cy="16927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Check Point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6875917" y="1689870"/>
            <a:ext cx="542136" cy="16927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5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WatchGuard</a:t>
            </a:r>
            <a:endParaRPr lang="en-US" altLang="zh-CN" sz="5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253808" y="1689870"/>
            <a:ext cx="484428" cy="16927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5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Forcepoint</a:t>
            </a:r>
            <a:endParaRPr lang="en-US" altLang="zh-CN" sz="5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582785" y="1661617"/>
            <a:ext cx="470000" cy="16927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5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SonicWall</a:t>
            </a:r>
            <a:endParaRPr lang="en-US" altLang="zh-CN" sz="5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363818" y="1771101"/>
            <a:ext cx="401072" cy="16927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Sophos</a:t>
            </a: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721" y="2474133"/>
            <a:ext cx="983055" cy="851888"/>
          </a:xfrm>
          <a:prstGeom prst="rect">
            <a:avLst/>
          </a:prstGeom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274" y="2051692"/>
            <a:ext cx="907007" cy="368980"/>
          </a:xfrm>
          <a:prstGeom prst="rect">
            <a:avLst/>
          </a:prstGeom>
        </p:spPr>
      </p:pic>
      <p:sp>
        <p:nvSpPr>
          <p:cNvPr id="68" name="矩形 67"/>
          <p:cNvSpPr/>
          <p:nvPr/>
        </p:nvSpPr>
        <p:spPr>
          <a:xfrm>
            <a:off x="4416144" y="908182"/>
            <a:ext cx="33602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华为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NGFW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荣获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 NSS Labs“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推荐级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”，</a:t>
            </a:r>
            <a:endParaRPr lang="en-US" altLang="zh-CN" sz="12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领先大部分美国友商的背后是强大的研发投入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2705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62" t="11307" r="82" b="18522"/>
          <a:stretch/>
        </p:blipFill>
        <p:spPr>
          <a:xfrm>
            <a:off x="0" y="0"/>
            <a:ext cx="9144000" cy="51498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" y="-6350"/>
            <a:ext cx="9144000" cy="5149850"/>
          </a:xfrm>
          <a:prstGeom prst="rect">
            <a:avLst/>
          </a:prstGeom>
          <a:gradFill>
            <a:gsLst>
              <a:gs pos="34000">
                <a:srgbClr val="000000"/>
              </a:gs>
              <a:gs pos="15473">
                <a:srgbClr val="000000"/>
              </a:gs>
              <a:gs pos="0">
                <a:schemeClr val="tx1"/>
              </a:gs>
              <a:gs pos="64000">
                <a:schemeClr val="tx1">
                  <a:alpha val="0"/>
                </a:schemeClr>
              </a:gs>
              <a:gs pos="86000">
                <a:schemeClr val="tx1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还需要</a:t>
            </a:r>
            <a:r>
              <a:rPr lang="zh-CN" altLang="en-US" dirty="0">
                <a:solidFill>
                  <a:schemeClr val="bg1"/>
                </a:solidFill>
              </a:rPr>
              <a:t>坚持不懈</a:t>
            </a:r>
            <a:r>
              <a:rPr lang="zh-CN" altLang="en-US" dirty="0" smtClean="0">
                <a:solidFill>
                  <a:schemeClr val="bg1"/>
                </a:solidFill>
              </a:rPr>
              <a:t>的</a:t>
            </a:r>
            <a:r>
              <a:rPr lang="zh-CN" altLang="en-US" dirty="0">
                <a:solidFill>
                  <a:schemeClr val="bg1"/>
                </a:solidFill>
              </a:rPr>
              <a:t>努力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8" name="图片 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7" name="直接连接符 6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11" name="图像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矩形 28"/>
          <p:cNvSpPr/>
          <p:nvPr/>
        </p:nvSpPr>
        <p:spPr>
          <a:xfrm>
            <a:off x="3742267" y="780668"/>
            <a:ext cx="4554147" cy="3396616"/>
          </a:xfrm>
          <a:prstGeom prst="rect">
            <a:avLst/>
          </a:prstGeom>
          <a:gradFill>
            <a:gsLst>
              <a:gs pos="0">
                <a:srgbClr val="002060">
                  <a:alpha val="0"/>
                </a:srgbClr>
              </a:gs>
              <a:gs pos="100000">
                <a:srgbClr val="002060">
                  <a:alpha val="50000"/>
                </a:srgbClr>
              </a:gs>
            </a:gsLst>
            <a:lin ang="5400000" scaled="1"/>
          </a:gradFill>
          <a:ln>
            <a:gradFill>
              <a:gsLst>
                <a:gs pos="87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txBody>
          <a:bodyPr wrap="square" lIns="91440" tIns="45720" rIns="91440" bIns="45720" anchor="b">
            <a:noAutofit/>
          </a:bodyPr>
          <a:lstStyle/>
          <a:p>
            <a:pPr algn="ctr"/>
            <a:r>
              <a:rPr lang="zh-CN" altLang="en-US" sz="2000" b="1" cap="none" spc="0" dirty="0" smtClean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芯片  协议  标准  </a:t>
            </a:r>
            <a:r>
              <a:rPr lang="zh-CN" altLang="en-US" sz="2000" b="1" dirty="0" smtClean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2000" b="1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812800" y="3304839"/>
            <a:ext cx="43101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突破SSL加解密性能瓶颈，解决HTTPS业务流威胁检测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难题，一个突破需要长期努力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797810" y="1333743"/>
            <a:ext cx="7423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</a:t>
            </a:r>
            <a:r>
              <a:rPr lang="zh-CN" altLang="en-US" sz="9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endParaRPr lang="en-US" altLang="zh-CN" sz="9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289206" y="2218393"/>
            <a:ext cx="9310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业界平均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7073340" y="1619109"/>
            <a:ext cx="269562" cy="1334840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556821" y="2647292"/>
            <a:ext cx="259688" cy="2780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6210478" y="968516"/>
            <a:ext cx="1965063" cy="400110"/>
            <a:chOff x="16809442" y="1716359"/>
            <a:chExt cx="1393074" cy="400110"/>
          </a:xfrm>
        </p:grpSpPr>
        <p:sp>
          <p:nvSpPr>
            <p:cNvPr id="54" name="右箭头 53"/>
            <p:cNvSpPr/>
            <p:nvPr/>
          </p:nvSpPr>
          <p:spPr>
            <a:xfrm rot="16200000">
              <a:off x="17701162" y="1773745"/>
              <a:ext cx="312545" cy="210696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16809442" y="1716359"/>
              <a:ext cx="139307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2438400"/>
              <a:r>
                <a:rPr kumimoji="1" lang="en-US" altLang="zh-CN" sz="20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itchFamily="34" charset="0"/>
                  <a:ea typeface="方正兰亭黑简体" pitchFamily="2" charset="-122"/>
                  <a:cs typeface="Arial" pitchFamily="34" charset="0"/>
                </a:rPr>
                <a:t>500%</a:t>
              </a:r>
              <a:endParaRPr kumimoji="1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itchFamily="34" charset="0"/>
                <a:ea typeface="方正兰亭黑简体" pitchFamily="2" charset="-122"/>
                <a:cs typeface="Arial" pitchFamily="34" charset="0"/>
              </a:endParaRP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6379042" y="2931547"/>
            <a:ext cx="191737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SSL</a:t>
            </a: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检测性能大幅提升</a:t>
            </a:r>
            <a:endParaRPr lang="en-US" altLang="zh-CN" sz="105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3817364" y="878226"/>
            <a:ext cx="2766527" cy="2352741"/>
          </a:xfrm>
          <a:prstGeom prst="roundRect">
            <a:avLst>
              <a:gd name="adj" fmla="val 5477"/>
            </a:avLst>
          </a:prstGeom>
          <a:solidFill>
            <a:schemeClr val="bg1">
              <a:alpha val="18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8562" tIns="34281" rIns="68562" bIns="34281" anchor="ctr"/>
          <a:lstStyle>
            <a:defPPr>
              <a:defRPr lang="zh-CN"/>
            </a:defPPr>
            <a:lvl1pPr marL="0" algn="l" defTabSz="121927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36" algn="l" defTabSz="121927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72" algn="l" defTabSz="121927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908" algn="l" defTabSz="121927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545" algn="l" defTabSz="121927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180" algn="l" defTabSz="121927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816" algn="l" defTabSz="121927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452" algn="l" defTabSz="121927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7087" algn="l" defTabSz="121927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566490">
              <a:defRPr/>
            </a:pPr>
            <a:endParaRPr lang="zh-CN" altLang="en-US" sz="800" kern="0">
              <a:solidFill>
                <a:schemeClr val="bg1"/>
              </a:solidFill>
              <a:latin typeface="+mj-lt"/>
              <a:ea typeface="方正兰亭黑_GBK" panose="02000000000000000000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884038" y="1003552"/>
            <a:ext cx="2671795" cy="2112607"/>
            <a:chOff x="3884038" y="1003552"/>
            <a:chExt cx="2671795" cy="2112607"/>
          </a:xfrm>
        </p:grpSpPr>
        <p:sp>
          <p:nvSpPr>
            <p:cNvPr id="14" name="Freeform 27"/>
            <p:cNvSpPr>
              <a:spLocks noEditPoints="1"/>
            </p:cNvSpPr>
            <p:nvPr/>
          </p:nvSpPr>
          <p:spPr bwMode="auto">
            <a:xfrm>
              <a:off x="3921461" y="1076041"/>
              <a:ext cx="212927" cy="212123"/>
            </a:xfrm>
            <a:custGeom>
              <a:avLst/>
              <a:gdLst/>
              <a:ahLst/>
              <a:cxnLst>
                <a:cxn ang="0">
                  <a:pos x="338" y="346"/>
                </a:cxn>
                <a:cxn ang="0">
                  <a:pos x="314" y="416"/>
                </a:cxn>
                <a:cxn ang="0">
                  <a:pos x="348" y="484"/>
                </a:cxn>
                <a:cxn ang="0">
                  <a:pos x="436" y="504"/>
                </a:cxn>
                <a:cxn ang="0">
                  <a:pos x="496" y="458"/>
                </a:cxn>
                <a:cxn ang="0">
                  <a:pos x="508" y="410"/>
                </a:cxn>
                <a:cxn ang="0">
                  <a:pos x="498" y="366"/>
                </a:cxn>
                <a:cxn ang="0">
                  <a:pos x="424" y="314"/>
                </a:cxn>
                <a:cxn ang="0">
                  <a:pos x="792" y="250"/>
                </a:cxn>
                <a:cxn ang="0">
                  <a:pos x="766" y="224"/>
                </a:cxn>
                <a:cxn ang="0">
                  <a:pos x="666" y="240"/>
                </a:cxn>
                <a:cxn ang="0">
                  <a:pos x="680" y="128"/>
                </a:cxn>
                <a:cxn ang="0">
                  <a:pos x="678" y="98"/>
                </a:cxn>
                <a:cxn ang="0">
                  <a:pos x="560" y="24"/>
                </a:cxn>
                <a:cxn ang="0">
                  <a:pos x="522" y="38"/>
                </a:cxn>
                <a:cxn ang="0">
                  <a:pos x="432" y="104"/>
                </a:cxn>
                <a:cxn ang="0">
                  <a:pos x="394" y="10"/>
                </a:cxn>
                <a:cxn ang="0">
                  <a:pos x="250" y="30"/>
                </a:cxn>
                <a:cxn ang="0">
                  <a:pos x="226" y="62"/>
                </a:cxn>
                <a:cxn ang="0">
                  <a:pos x="240" y="152"/>
                </a:cxn>
                <a:cxn ang="0">
                  <a:pos x="130" y="142"/>
                </a:cxn>
                <a:cxn ang="0">
                  <a:pos x="90" y="152"/>
                </a:cxn>
                <a:cxn ang="0">
                  <a:pos x="24" y="272"/>
                </a:cxn>
                <a:cxn ang="0">
                  <a:pos x="38" y="300"/>
                </a:cxn>
                <a:cxn ang="0">
                  <a:pos x="100" y="392"/>
                </a:cxn>
                <a:cxn ang="0">
                  <a:pos x="6" y="432"/>
                </a:cxn>
                <a:cxn ang="0">
                  <a:pos x="32" y="572"/>
                </a:cxn>
                <a:cxn ang="0">
                  <a:pos x="58" y="596"/>
                </a:cxn>
                <a:cxn ang="0">
                  <a:pos x="148" y="582"/>
                </a:cxn>
                <a:cxn ang="0">
                  <a:pos x="144" y="692"/>
                </a:cxn>
                <a:cxn ang="0">
                  <a:pos x="144" y="724"/>
                </a:cxn>
                <a:cxn ang="0">
                  <a:pos x="262" y="796"/>
                </a:cxn>
                <a:cxn ang="0">
                  <a:pos x="302" y="782"/>
                </a:cxn>
                <a:cxn ang="0">
                  <a:pos x="394" y="724"/>
                </a:cxn>
                <a:cxn ang="0">
                  <a:pos x="428" y="810"/>
                </a:cxn>
                <a:cxn ang="0">
                  <a:pos x="572" y="790"/>
                </a:cxn>
                <a:cxn ang="0">
                  <a:pos x="598" y="758"/>
                </a:cxn>
                <a:cxn ang="0">
                  <a:pos x="582" y="670"/>
                </a:cxn>
                <a:cxn ang="0">
                  <a:pos x="694" y="678"/>
                </a:cxn>
                <a:cxn ang="0">
                  <a:pos x="734" y="670"/>
                </a:cxn>
                <a:cxn ang="0">
                  <a:pos x="798" y="548"/>
                </a:cxn>
                <a:cxn ang="0">
                  <a:pos x="784" y="520"/>
                </a:cxn>
                <a:cxn ang="0">
                  <a:pos x="718" y="430"/>
                </a:cxn>
                <a:cxn ang="0">
                  <a:pos x="816" y="388"/>
                </a:cxn>
                <a:cxn ang="0">
                  <a:pos x="822" y="360"/>
                </a:cxn>
                <a:cxn ang="0">
                  <a:pos x="404" y="576"/>
                </a:cxn>
                <a:cxn ang="0">
                  <a:pos x="328" y="554"/>
                </a:cxn>
                <a:cxn ang="0">
                  <a:pos x="272" y="498"/>
                </a:cxn>
                <a:cxn ang="0">
                  <a:pos x="248" y="436"/>
                </a:cxn>
                <a:cxn ang="0">
                  <a:pos x="254" y="358"/>
                </a:cxn>
                <a:cxn ang="0">
                  <a:pos x="288" y="300"/>
                </a:cxn>
                <a:cxn ang="0">
                  <a:pos x="352" y="256"/>
                </a:cxn>
                <a:cxn ang="0">
                  <a:pos x="418" y="244"/>
                </a:cxn>
                <a:cxn ang="0">
                  <a:pos x="494" y="266"/>
                </a:cxn>
                <a:cxn ang="0">
                  <a:pos x="552" y="322"/>
                </a:cxn>
                <a:cxn ang="0">
                  <a:pos x="574" y="384"/>
                </a:cxn>
                <a:cxn ang="0">
                  <a:pos x="568" y="464"/>
                </a:cxn>
                <a:cxn ang="0">
                  <a:pos x="526" y="530"/>
                </a:cxn>
                <a:cxn ang="0">
                  <a:pos x="454" y="570"/>
                </a:cxn>
              </a:cxnLst>
              <a:rect l="0" t="0" r="r" b="b"/>
              <a:pathLst>
                <a:path w="822" h="822">
                  <a:moveTo>
                    <a:pt x="386" y="316"/>
                  </a:moveTo>
                  <a:lnTo>
                    <a:pt x="386" y="316"/>
                  </a:lnTo>
                  <a:lnTo>
                    <a:pt x="368" y="322"/>
                  </a:lnTo>
                  <a:lnTo>
                    <a:pt x="352" y="332"/>
                  </a:lnTo>
                  <a:lnTo>
                    <a:pt x="338" y="346"/>
                  </a:lnTo>
                  <a:lnTo>
                    <a:pt x="326" y="362"/>
                  </a:lnTo>
                  <a:lnTo>
                    <a:pt x="326" y="362"/>
                  </a:lnTo>
                  <a:lnTo>
                    <a:pt x="320" y="380"/>
                  </a:lnTo>
                  <a:lnTo>
                    <a:pt x="314" y="398"/>
                  </a:lnTo>
                  <a:lnTo>
                    <a:pt x="314" y="416"/>
                  </a:lnTo>
                  <a:lnTo>
                    <a:pt x="318" y="436"/>
                  </a:lnTo>
                  <a:lnTo>
                    <a:pt x="318" y="436"/>
                  </a:lnTo>
                  <a:lnTo>
                    <a:pt x="324" y="454"/>
                  </a:lnTo>
                  <a:lnTo>
                    <a:pt x="334" y="470"/>
                  </a:lnTo>
                  <a:lnTo>
                    <a:pt x="348" y="484"/>
                  </a:lnTo>
                  <a:lnTo>
                    <a:pt x="362" y="494"/>
                  </a:lnTo>
                  <a:lnTo>
                    <a:pt x="380" y="502"/>
                  </a:lnTo>
                  <a:lnTo>
                    <a:pt x="398" y="506"/>
                  </a:lnTo>
                  <a:lnTo>
                    <a:pt x="418" y="508"/>
                  </a:lnTo>
                  <a:lnTo>
                    <a:pt x="436" y="504"/>
                  </a:lnTo>
                  <a:lnTo>
                    <a:pt x="436" y="504"/>
                  </a:lnTo>
                  <a:lnTo>
                    <a:pt x="454" y="498"/>
                  </a:lnTo>
                  <a:lnTo>
                    <a:pt x="470" y="488"/>
                  </a:lnTo>
                  <a:lnTo>
                    <a:pt x="484" y="474"/>
                  </a:lnTo>
                  <a:lnTo>
                    <a:pt x="496" y="458"/>
                  </a:lnTo>
                  <a:lnTo>
                    <a:pt x="496" y="458"/>
                  </a:lnTo>
                  <a:lnTo>
                    <a:pt x="502" y="448"/>
                  </a:lnTo>
                  <a:lnTo>
                    <a:pt x="506" y="436"/>
                  </a:lnTo>
                  <a:lnTo>
                    <a:pt x="508" y="422"/>
                  </a:lnTo>
                  <a:lnTo>
                    <a:pt x="508" y="410"/>
                  </a:lnTo>
                  <a:lnTo>
                    <a:pt x="508" y="410"/>
                  </a:lnTo>
                  <a:lnTo>
                    <a:pt x="508" y="398"/>
                  </a:lnTo>
                  <a:lnTo>
                    <a:pt x="506" y="386"/>
                  </a:lnTo>
                  <a:lnTo>
                    <a:pt x="506" y="386"/>
                  </a:lnTo>
                  <a:lnTo>
                    <a:pt x="498" y="366"/>
                  </a:lnTo>
                  <a:lnTo>
                    <a:pt x="488" y="350"/>
                  </a:lnTo>
                  <a:lnTo>
                    <a:pt x="476" y="336"/>
                  </a:lnTo>
                  <a:lnTo>
                    <a:pt x="460" y="326"/>
                  </a:lnTo>
                  <a:lnTo>
                    <a:pt x="444" y="318"/>
                  </a:lnTo>
                  <a:lnTo>
                    <a:pt x="424" y="314"/>
                  </a:lnTo>
                  <a:lnTo>
                    <a:pt x="406" y="312"/>
                  </a:lnTo>
                  <a:lnTo>
                    <a:pt x="386" y="316"/>
                  </a:lnTo>
                  <a:lnTo>
                    <a:pt x="386" y="316"/>
                  </a:lnTo>
                  <a:close/>
                  <a:moveTo>
                    <a:pt x="822" y="360"/>
                  </a:moveTo>
                  <a:lnTo>
                    <a:pt x="792" y="250"/>
                  </a:lnTo>
                  <a:lnTo>
                    <a:pt x="792" y="250"/>
                  </a:lnTo>
                  <a:lnTo>
                    <a:pt x="790" y="244"/>
                  </a:lnTo>
                  <a:lnTo>
                    <a:pt x="786" y="238"/>
                  </a:lnTo>
                  <a:lnTo>
                    <a:pt x="778" y="230"/>
                  </a:lnTo>
                  <a:lnTo>
                    <a:pt x="766" y="224"/>
                  </a:lnTo>
                  <a:lnTo>
                    <a:pt x="760" y="224"/>
                  </a:lnTo>
                  <a:lnTo>
                    <a:pt x="752" y="224"/>
                  </a:lnTo>
                  <a:lnTo>
                    <a:pt x="752" y="224"/>
                  </a:lnTo>
                  <a:lnTo>
                    <a:pt x="666" y="240"/>
                  </a:lnTo>
                  <a:lnTo>
                    <a:pt x="666" y="240"/>
                  </a:lnTo>
                  <a:lnTo>
                    <a:pt x="654" y="224"/>
                  </a:lnTo>
                  <a:lnTo>
                    <a:pt x="642" y="208"/>
                  </a:lnTo>
                  <a:lnTo>
                    <a:pt x="642" y="208"/>
                  </a:lnTo>
                  <a:lnTo>
                    <a:pt x="680" y="128"/>
                  </a:lnTo>
                  <a:lnTo>
                    <a:pt x="680" y="128"/>
                  </a:lnTo>
                  <a:lnTo>
                    <a:pt x="682" y="122"/>
                  </a:lnTo>
                  <a:lnTo>
                    <a:pt x="682" y="114"/>
                  </a:lnTo>
                  <a:lnTo>
                    <a:pt x="682" y="114"/>
                  </a:lnTo>
                  <a:lnTo>
                    <a:pt x="682" y="106"/>
                  </a:lnTo>
                  <a:lnTo>
                    <a:pt x="678" y="98"/>
                  </a:lnTo>
                  <a:lnTo>
                    <a:pt x="672" y="90"/>
                  </a:lnTo>
                  <a:lnTo>
                    <a:pt x="666" y="84"/>
                  </a:lnTo>
                  <a:lnTo>
                    <a:pt x="566" y="28"/>
                  </a:lnTo>
                  <a:lnTo>
                    <a:pt x="566" y="28"/>
                  </a:lnTo>
                  <a:lnTo>
                    <a:pt x="560" y="24"/>
                  </a:lnTo>
                  <a:lnTo>
                    <a:pt x="554" y="24"/>
                  </a:lnTo>
                  <a:lnTo>
                    <a:pt x="542" y="24"/>
                  </a:lnTo>
                  <a:lnTo>
                    <a:pt x="530" y="28"/>
                  </a:lnTo>
                  <a:lnTo>
                    <a:pt x="526" y="32"/>
                  </a:lnTo>
                  <a:lnTo>
                    <a:pt x="522" y="38"/>
                  </a:lnTo>
                  <a:lnTo>
                    <a:pt x="522" y="38"/>
                  </a:lnTo>
                  <a:lnTo>
                    <a:pt x="472" y="108"/>
                  </a:lnTo>
                  <a:lnTo>
                    <a:pt x="472" y="108"/>
                  </a:lnTo>
                  <a:lnTo>
                    <a:pt x="452" y="106"/>
                  </a:lnTo>
                  <a:lnTo>
                    <a:pt x="432" y="104"/>
                  </a:lnTo>
                  <a:lnTo>
                    <a:pt x="432" y="104"/>
                  </a:lnTo>
                  <a:lnTo>
                    <a:pt x="402" y="22"/>
                  </a:lnTo>
                  <a:lnTo>
                    <a:pt x="402" y="22"/>
                  </a:lnTo>
                  <a:lnTo>
                    <a:pt x="398" y="16"/>
                  </a:lnTo>
                  <a:lnTo>
                    <a:pt x="394" y="10"/>
                  </a:lnTo>
                  <a:lnTo>
                    <a:pt x="386" y="4"/>
                  </a:lnTo>
                  <a:lnTo>
                    <a:pt x="374" y="0"/>
                  </a:lnTo>
                  <a:lnTo>
                    <a:pt x="366" y="0"/>
                  </a:lnTo>
                  <a:lnTo>
                    <a:pt x="360" y="0"/>
                  </a:lnTo>
                  <a:lnTo>
                    <a:pt x="250" y="30"/>
                  </a:lnTo>
                  <a:lnTo>
                    <a:pt x="250" y="30"/>
                  </a:lnTo>
                  <a:lnTo>
                    <a:pt x="240" y="34"/>
                  </a:lnTo>
                  <a:lnTo>
                    <a:pt x="232" y="42"/>
                  </a:lnTo>
                  <a:lnTo>
                    <a:pt x="228" y="52"/>
                  </a:lnTo>
                  <a:lnTo>
                    <a:pt x="226" y="62"/>
                  </a:lnTo>
                  <a:lnTo>
                    <a:pt x="226" y="62"/>
                  </a:lnTo>
                  <a:lnTo>
                    <a:pt x="226" y="68"/>
                  </a:lnTo>
                  <a:lnTo>
                    <a:pt x="226" y="68"/>
                  </a:lnTo>
                  <a:lnTo>
                    <a:pt x="240" y="152"/>
                  </a:lnTo>
                  <a:lnTo>
                    <a:pt x="240" y="152"/>
                  </a:lnTo>
                  <a:lnTo>
                    <a:pt x="222" y="164"/>
                  </a:lnTo>
                  <a:lnTo>
                    <a:pt x="206" y="178"/>
                  </a:lnTo>
                  <a:lnTo>
                    <a:pt x="206" y="178"/>
                  </a:lnTo>
                  <a:lnTo>
                    <a:pt x="130" y="142"/>
                  </a:lnTo>
                  <a:lnTo>
                    <a:pt x="130" y="142"/>
                  </a:lnTo>
                  <a:lnTo>
                    <a:pt x="124" y="140"/>
                  </a:lnTo>
                  <a:lnTo>
                    <a:pt x="118" y="140"/>
                  </a:lnTo>
                  <a:lnTo>
                    <a:pt x="104" y="140"/>
                  </a:lnTo>
                  <a:lnTo>
                    <a:pt x="94" y="146"/>
                  </a:lnTo>
                  <a:lnTo>
                    <a:pt x="90" y="152"/>
                  </a:lnTo>
                  <a:lnTo>
                    <a:pt x="86" y="156"/>
                  </a:lnTo>
                  <a:lnTo>
                    <a:pt x="28" y="256"/>
                  </a:lnTo>
                  <a:lnTo>
                    <a:pt x="28" y="256"/>
                  </a:lnTo>
                  <a:lnTo>
                    <a:pt x="26" y="264"/>
                  </a:lnTo>
                  <a:lnTo>
                    <a:pt x="24" y="272"/>
                  </a:lnTo>
                  <a:lnTo>
                    <a:pt x="24" y="272"/>
                  </a:lnTo>
                  <a:lnTo>
                    <a:pt x="26" y="280"/>
                  </a:lnTo>
                  <a:lnTo>
                    <a:pt x="28" y="288"/>
                  </a:lnTo>
                  <a:lnTo>
                    <a:pt x="32" y="294"/>
                  </a:lnTo>
                  <a:lnTo>
                    <a:pt x="38" y="300"/>
                  </a:lnTo>
                  <a:lnTo>
                    <a:pt x="38" y="300"/>
                  </a:lnTo>
                  <a:lnTo>
                    <a:pt x="106" y="346"/>
                  </a:lnTo>
                  <a:lnTo>
                    <a:pt x="106" y="346"/>
                  </a:lnTo>
                  <a:lnTo>
                    <a:pt x="102" y="370"/>
                  </a:lnTo>
                  <a:lnTo>
                    <a:pt x="100" y="392"/>
                  </a:lnTo>
                  <a:lnTo>
                    <a:pt x="100" y="392"/>
                  </a:lnTo>
                  <a:lnTo>
                    <a:pt x="22" y="420"/>
                  </a:lnTo>
                  <a:lnTo>
                    <a:pt x="22" y="420"/>
                  </a:lnTo>
                  <a:lnTo>
                    <a:pt x="14" y="426"/>
                  </a:lnTo>
                  <a:lnTo>
                    <a:pt x="6" y="432"/>
                  </a:lnTo>
                  <a:lnTo>
                    <a:pt x="2" y="442"/>
                  </a:lnTo>
                  <a:lnTo>
                    <a:pt x="0" y="452"/>
                  </a:lnTo>
                  <a:lnTo>
                    <a:pt x="0" y="452"/>
                  </a:lnTo>
                  <a:lnTo>
                    <a:pt x="2" y="462"/>
                  </a:lnTo>
                  <a:lnTo>
                    <a:pt x="32" y="572"/>
                  </a:lnTo>
                  <a:lnTo>
                    <a:pt x="32" y="572"/>
                  </a:lnTo>
                  <a:lnTo>
                    <a:pt x="34" y="578"/>
                  </a:lnTo>
                  <a:lnTo>
                    <a:pt x="36" y="582"/>
                  </a:lnTo>
                  <a:lnTo>
                    <a:pt x="46" y="590"/>
                  </a:lnTo>
                  <a:lnTo>
                    <a:pt x="58" y="596"/>
                  </a:lnTo>
                  <a:lnTo>
                    <a:pt x="64" y="596"/>
                  </a:lnTo>
                  <a:lnTo>
                    <a:pt x="70" y="596"/>
                  </a:lnTo>
                  <a:lnTo>
                    <a:pt x="70" y="596"/>
                  </a:lnTo>
                  <a:lnTo>
                    <a:pt x="148" y="582"/>
                  </a:lnTo>
                  <a:lnTo>
                    <a:pt x="148" y="582"/>
                  </a:lnTo>
                  <a:lnTo>
                    <a:pt x="162" y="602"/>
                  </a:lnTo>
                  <a:lnTo>
                    <a:pt x="178" y="620"/>
                  </a:lnTo>
                  <a:lnTo>
                    <a:pt x="178" y="620"/>
                  </a:lnTo>
                  <a:lnTo>
                    <a:pt x="144" y="692"/>
                  </a:lnTo>
                  <a:lnTo>
                    <a:pt x="144" y="692"/>
                  </a:lnTo>
                  <a:lnTo>
                    <a:pt x="142" y="700"/>
                  </a:lnTo>
                  <a:lnTo>
                    <a:pt x="140" y="706"/>
                  </a:lnTo>
                  <a:lnTo>
                    <a:pt x="140" y="706"/>
                  </a:lnTo>
                  <a:lnTo>
                    <a:pt x="142" y="716"/>
                  </a:lnTo>
                  <a:lnTo>
                    <a:pt x="144" y="724"/>
                  </a:lnTo>
                  <a:lnTo>
                    <a:pt x="150" y="730"/>
                  </a:lnTo>
                  <a:lnTo>
                    <a:pt x="158" y="736"/>
                  </a:lnTo>
                  <a:lnTo>
                    <a:pt x="256" y="792"/>
                  </a:lnTo>
                  <a:lnTo>
                    <a:pt x="256" y="792"/>
                  </a:lnTo>
                  <a:lnTo>
                    <a:pt x="262" y="796"/>
                  </a:lnTo>
                  <a:lnTo>
                    <a:pt x="268" y="798"/>
                  </a:lnTo>
                  <a:lnTo>
                    <a:pt x="280" y="796"/>
                  </a:lnTo>
                  <a:lnTo>
                    <a:pt x="292" y="792"/>
                  </a:lnTo>
                  <a:lnTo>
                    <a:pt x="296" y="788"/>
                  </a:lnTo>
                  <a:lnTo>
                    <a:pt x="302" y="782"/>
                  </a:lnTo>
                  <a:lnTo>
                    <a:pt x="302" y="782"/>
                  </a:lnTo>
                  <a:lnTo>
                    <a:pt x="348" y="718"/>
                  </a:lnTo>
                  <a:lnTo>
                    <a:pt x="348" y="718"/>
                  </a:lnTo>
                  <a:lnTo>
                    <a:pt x="370" y="722"/>
                  </a:lnTo>
                  <a:lnTo>
                    <a:pt x="394" y="724"/>
                  </a:lnTo>
                  <a:lnTo>
                    <a:pt x="394" y="724"/>
                  </a:lnTo>
                  <a:lnTo>
                    <a:pt x="422" y="798"/>
                  </a:lnTo>
                  <a:lnTo>
                    <a:pt x="422" y="798"/>
                  </a:lnTo>
                  <a:lnTo>
                    <a:pt x="424" y="804"/>
                  </a:lnTo>
                  <a:lnTo>
                    <a:pt x="428" y="810"/>
                  </a:lnTo>
                  <a:lnTo>
                    <a:pt x="438" y="818"/>
                  </a:lnTo>
                  <a:lnTo>
                    <a:pt x="450" y="820"/>
                  </a:lnTo>
                  <a:lnTo>
                    <a:pt x="456" y="822"/>
                  </a:lnTo>
                  <a:lnTo>
                    <a:pt x="462" y="820"/>
                  </a:lnTo>
                  <a:lnTo>
                    <a:pt x="572" y="790"/>
                  </a:lnTo>
                  <a:lnTo>
                    <a:pt x="572" y="790"/>
                  </a:lnTo>
                  <a:lnTo>
                    <a:pt x="582" y="786"/>
                  </a:lnTo>
                  <a:lnTo>
                    <a:pt x="590" y="778"/>
                  </a:lnTo>
                  <a:lnTo>
                    <a:pt x="596" y="768"/>
                  </a:lnTo>
                  <a:lnTo>
                    <a:pt x="598" y="758"/>
                  </a:lnTo>
                  <a:lnTo>
                    <a:pt x="598" y="758"/>
                  </a:lnTo>
                  <a:lnTo>
                    <a:pt x="596" y="752"/>
                  </a:lnTo>
                  <a:lnTo>
                    <a:pt x="596" y="752"/>
                  </a:lnTo>
                  <a:lnTo>
                    <a:pt x="582" y="670"/>
                  </a:lnTo>
                  <a:lnTo>
                    <a:pt x="582" y="670"/>
                  </a:lnTo>
                  <a:lnTo>
                    <a:pt x="600" y="658"/>
                  </a:lnTo>
                  <a:lnTo>
                    <a:pt x="618" y="642"/>
                  </a:lnTo>
                  <a:lnTo>
                    <a:pt x="618" y="642"/>
                  </a:lnTo>
                  <a:lnTo>
                    <a:pt x="694" y="678"/>
                  </a:lnTo>
                  <a:lnTo>
                    <a:pt x="694" y="678"/>
                  </a:lnTo>
                  <a:lnTo>
                    <a:pt x="700" y="680"/>
                  </a:lnTo>
                  <a:lnTo>
                    <a:pt x="706" y="682"/>
                  </a:lnTo>
                  <a:lnTo>
                    <a:pt x="718" y="680"/>
                  </a:lnTo>
                  <a:lnTo>
                    <a:pt x="728" y="674"/>
                  </a:lnTo>
                  <a:lnTo>
                    <a:pt x="734" y="670"/>
                  </a:lnTo>
                  <a:lnTo>
                    <a:pt x="738" y="664"/>
                  </a:lnTo>
                  <a:lnTo>
                    <a:pt x="794" y="566"/>
                  </a:lnTo>
                  <a:lnTo>
                    <a:pt x="794" y="566"/>
                  </a:lnTo>
                  <a:lnTo>
                    <a:pt x="798" y="558"/>
                  </a:lnTo>
                  <a:lnTo>
                    <a:pt x="798" y="548"/>
                  </a:lnTo>
                  <a:lnTo>
                    <a:pt x="798" y="548"/>
                  </a:lnTo>
                  <a:lnTo>
                    <a:pt x="798" y="540"/>
                  </a:lnTo>
                  <a:lnTo>
                    <a:pt x="794" y="532"/>
                  </a:lnTo>
                  <a:lnTo>
                    <a:pt x="790" y="526"/>
                  </a:lnTo>
                  <a:lnTo>
                    <a:pt x="784" y="520"/>
                  </a:lnTo>
                  <a:lnTo>
                    <a:pt x="784" y="520"/>
                  </a:lnTo>
                  <a:lnTo>
                    <a:pt x="712" y="470"/>
                  </a:lnTo>
                  <a:lnTo>
                    <a:pt x="712" y="470"/>
                  </a:lnTo>
                  <a:lnTo>
                    <a:pt x="716" y="450"/>
                  </a:lnTo>
                  <a:lnTo>
                    <a:pt x="718" y="430"/>
                  </a:lnTo>
                  <a:lnTo>
                    <a:pt x="718" y="430"/>
                  </a:lnTo>
                  <a:lnTo>
                    <a:pt x="800" y="400"/>
                  </a:lnTo>
                  <a:lnTo>
                    <a:pt x="800" y="400"/>
                  </a:lnTo>
                  <a:lnTo>
                    <a:pt x="810" y="396"/>
                  </a:lnTo>
                  <a:lnTo>
                    <a:pt x="816" y="388"/>
                  </a:lnTo>
                  <a:lnTo>
                    <a:pt x="820" y="378"/>
                  </a:lnTo>
                  <a:lnTo>
                    <a:pt x="822" y="368"/>
                  </a:lnTo>
                  <a:lnTo>
                    <a:pt x="822" y="368"/>
                  </a:lnTo>
                  <a:lnTo>
                    <a:pt x="822" y="360"/>
                  </a:lnTo>
                  <a:lnTo>
                    <a:pt x="822" y="360"/>
                  </a:lnTo>
                  <a:close/>
                  <a:moveTo>
                    <a:pt x="454" y="570"/>
                  </a:moveTo>
                  <a:lnTo>
                    <a:pt x="454" y="570"/>
                  </a:lnTo>
                  <a:lnTo>
                    <a:pt x="438" y="574"/>
                  </a:lnTo>
                  <a:lnTo>
                    <a:pt x="422" y="576"/>
                  </a:lnTo>
                  <a:lnTo>
                    <a:pt x="404" y="576"/>
                  </a:lnTo>
                  <a:lnTo>
                    <a:pt x="388" y="574"/>
                  </a:lnTo>
                  <a:lnTo>
                    <a:pt x="372" y="572"/>
                  </a:lnTo>
                  <a:lnTo>
                    <a:pt x="358" y="566"/>
                  </a:lnTo>
                  <a:lnTo>
                    <a:pt x="342" y="560"/>
                  </a:lnTo>
                  <a:lnTo>
                    <a:pt x="328" y="554"/>
                  </a:lnTo>
                  <a:lnTo>
                    <a:pt x="316" y="544"/>
                  </a:lnTo>
                  <a:lnTo>
                    <a:pt x="302" y="536"/>
                  </a:lnTo>
                  <a:lnTo>
                    <a:pt x="292" y="524"/>
                  </a:lnTo>
                  <a:lnTo>
                    <a:pt x="280" y="512"/>
                  </a:lnTo>
                  <a:lnTo>
                    <a:pt x="272" y="498"/>
                  </a:lnTo>
                  <a:lnTo>
                    <a:pt x="264" y="484"/>
                  </a:lnTo>
                  <a:lnTo>
                    <a:pt x="256" y="470"/>
                  </a:lnTo>
                  <a:lnTo>
                    <a:pt x="252" y="454"/>
                  </a:lnTo>
                  <a:lnTo>
                    <a:pt x="252" y="454"/>
                  </a:lnTo>
                  <a:lnTo>
                    <a:pt x="248" y="436"/>
                  </a:lnTo>
                  <a:lnTo>
                    <a:pt x="246" y="420"/>
                  </a:lnTo>
                  <a:lnTo>
                    <a:pt x="246" y="404"/>
                  </a:lnTo>
                  <a:lnTo>
                    <a:pt x="248" y="388"/>
                  </a:lnTo>
                  <a:lnTo>
                    <a:pt x="250" y="372"/>
                  </a:lnTo>
                  <a:lnTo>
                    <a:pt x="254" y="358"/>
                  </a:lnTo>
                  <a:lnTo>
                    <a:pt x="260" y="342"/>
                  </a:lnTo>
                  <a:lnTo>
                    <a:pt x="268" y="328"/>
                  </a:lnTo>
                  <a:lnTo>
                    <a:pt x="268" y="328"/>
                  </a:lnTo>
                  <a:lnTo>
                    <a:pt x="276" y="314"/>
                  </a:lnTo>
                  <a:lnTo>
                    <a:pt x="288" y="300"/>
                  </a:lnTo>
                  <a:lnTo>
                    <a:pt x="298" y="290"/>
                  </a:lnTo>
                  <a:lnTo>
                    <a:pt x="310" y="278"/>
                  </a:lnTo>
                  <a:lnTo>
                    <a:pt x="324" y="270"/>
                  </a:lnTo>
                  <a:lnTo>
                    <a:pt x="338" y="262"/>
                  </a:lnTo>
                  <a:lnTo>
                    <a:pt x="352" y="256"/>
                  </a:lnTo>
                  <a:lnTo>
                    <a:pt x="368" y="250"/>
                  </a:lnTo>
                  <a:lnTo>
                    <a:pt x="368" y="250"/>
                  </a:lnTo>
                  <a:lnTo>
                    <a:pt x="386" y="246"/>
                  </a:lnTo>
                  <a:lnTo>
                    <a:pt x="402" y="246"/>
                  </a:lnTo>
                  <a:lnTo>
                    <a:pt x="418" y="244"/>
                  </a:lnTo>
                  <a:lnTo>
                    <a:pt x="434" y="246"/>
                  </a:lnTo>
                  <a:lnTo>
                    <a:pt x="450" y="250"/>
                  </a:lnTo>
                  <a:lnTo>
                    <a:pt x="466" y="254"/>
                  </a:lnTo>
                  <a:lnTo>
                    <a:pt x="480" y="260"/>
                  </a:lnTo>
                  <a:lnTo>
                    <a:pt x="494" y="266"/>
                  </a:lnTo>
                  <a:lnTo>
                    <a:pt x="508" y="276"/>
                  </a:lnTo>
                  <a:lnTo>
                    <a:pt x="520" y="286"/>
                  </a:lnTo>
                  <a:lnTo>
                    <a:pt x="532" y="296"/>
                  </a:lnTo>
                  <a:lnTo>
                    <a:pt x="542" y="308"/>
                  </a:lnTo>
                  <a:lnTo>
                    <a:pt x="552" y="322"/>
                  </a:lnTo>
                  <a:lnTo>
                    <a:pt x="560" y="336"/>
                  </a:lnTo>
                  <a:lnTo>
                    <a:pt x="566" y="352"/>
                  </a:lnTo>
                  <a:lnTo>
                    <a:pt x="572" y="368"/>
                  </a:lnTo>
                  <a:lnTo>
                    <a:pt x="572" y="368"/>
                  </a:lnTo>
                  <a:lnTo>
                    <a:pt x="574" y="384"/>
                  </a:lnTo>
                  <a:lnTo>
                    <a:pt x="576" y="400"/>
                  </a:lnTo>
                  <a:lnTo>
                    <a:pt x="576" y="416"/>
                  </a:lnTo>
                  <a:lnTo>
                    <a:pt x="576" y="432"/>
                  </a:lnTo>
                  <a:lnTo>
                    <a:pt x="572" y="448"/>
                  </a:lnTo>
                  <a:lnTo>
                    <a:pt x="568" y="464"/>
                  </a:lnTo>
                  <a:lnTo>
                    <a:pt x="562" y="478"/>
                  </a:lnTo>
                  <a:lnTo>
                    <a:pt x="554" y="492"/>
                  </a:lnTo>
                  <a:lnTo>
                    <a:pt x="546" y="506"/>
                  </a:lnTo>
                  <a:lnTo>
                    <a:pt x="536" y="518"/>
                  </a:lnTo>
                  <a:lnTo>
                    <a:pt x="526" y="530"/>
                  </a:lnTo>
                  <a:lnTo>
                    <a:pt x="512" y="540"/>
                  </a:lnTo>
                  <a:lnTo>
                    <a:pt x="500" y="550"/>
                  </a:lnTo>
                  <a:lnTo>
                    <a:pt x="486" y="558"/>
                  </a:lnTo>
                  <a:lnTo>
                    <a:pt x="470" y="564"/>
                  </a:lnTo>
                  <a:lnTo>
                    <a:pt x="454" y="570"/>
                  </a:lnTo>
                  <a:lnTo>
                    <a:pt x="454" y="57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209883" y="1003552"/>
              <a:ext cx="2342919" cy="6924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自研</a:t>
              </a:r>
              <a:r>
                <a:rPr lang="en-US" altLang="zh-CN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TCP</a:t>
              </a:r>
              <a:r>
                <a:rPr lang="zh-CN" altLang="en-US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卸载引擎</a:t>
              </a:r>
              <a:r>
                <a:rPr lang="en-US" altLang="zh-CN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TOE</a:t>
              </a:r>
            </a:p>
            <a:p>
              <a:pPr algn="just"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放弃现有的内核和开源协议栈，自研</a:t>
              </a: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TOE</a:t>
              </a: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TCP </a:t>
              </a:r>
              <a:r>
                <a:rPr lang="en-US" altLang="zh-CN" sz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Offload Engine</a:t>
              </a: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r>
                <a:rPr lang="zh-CN" altLang="en-US" sz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引擎</a:t>
              </a: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，使得</a:t>
              </a: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SSL</a:t>
              </a: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检测性能最优</a:t>
              </a:r>
            </a:p>
          </p:txBody>
        </p:sp>
        <p:grpSp>
          <p:nvGrpSpPr>
            <p:cNvPr id="16" name="组合 137"/>
            <p:cNvGrpSpPr/>
            <p:nvPr/>
          </p:nvGrpSpPr>
          <p:grpSpPr>
            <a:xfrm>
              <a:off x="3920460" y="1728286"/>
              <a:ext cx="212927" cy="212123"/>
              <a:chOff x="-5867037" y="5180676"/>
              <a:chExt cx="665477" cy="649246"/>
            </a:xfrm>
            <a:solidFill>
              <a:schemeClr val="bg1">
                <a:lumMod val="85000"/>
              </a:schemeClr>
            </a:solidFill>
          </p:grpSpPr>
          <p:sp>
            <p:nvSpPr>
              <p:cNvPr id="25" name="Freeform 111"/>
              <p:cNvSpPr>
                <a:spLocks/>
              </p:cNvSpPr>
              <p:nvPr/>
            </p:nvSpPr>
            <p:spPr bwMode="auto">
              <a:xfrm>
                <a:off x="-5806170" y="5562108"/>
                <a:ext cx="263756" cy="263756"/>
              </a:xfrm>
              <a:custGeom>
                <a:avLst/>
                <a:gdLst/>
                <a:ahLst/>
                <a:cxnLst>
                  <a:cxn ang="0">
                    <a:pos x="68" y="42"/>
                  </a:cxn>
                  <a:cxn ang="0">
                    <a:pos x="44" y="48"/>
                  </a:cxn>
                  <a:cxn ang="0">
                    <a:pos x="0" y="114"/>
                  </a:cxn>
                  <a:cxn ang="0">
                    <a:pos x="18" y="130"/>
                  </a:cxn>
                  <a:cxn ang="0">
                    <a:pos x="84" y="86"/>
                  </a:cxn>
                  <a:cxn ang="0">
                    <a:pos x="88" y="62"/>
                  </a:cxn>
                  <a:cxn ang="0">
                    <a:pos x="130" y="20"/>
                  </a:cxn>
                  <a:cxn ang="0">
                    <a:pos x="110" y="0"/>
                  </a:cxn>
                  <a:cxn ang="0">
                    <a:pos x="68" y="42"/>
                  </a:cxn>
                </a:cxnLst>
                <a:rect l="0" t="0" r="r" b="b"/>
                <a:pathLst>
                  <a:path w="130" h="130">
                    <a:moveTo>
                      <a:pt x="68" y="42"/>
                    </a:moveTo>
                    <a:lnTo>
                      <a:pt x="44" y="48"/>
                    </a:lnTo>
                    <a:lnTo>
                      <a:pt x="0" y="114"/>
                    </a:lnTo>
                    <a:lnTo>
                      <a:pt x="18" y="130"/>
                    </a:lnTo>
                    <a:lnTo>
                      <a:pt x="84" y="86"/>
                    </a:lnTo>
                    <a:lnTo>
                      <a:pt x="88" y="62"/>
                    </a:lnTo>
                    <a:lnTo>
                      <a:pt x="130" y="20"/>
                    </a:lnTo>
                    <a:lnTo>
                      <a:pt x="110" y="0"/>
                    </a:lnTo>
                    <a:lnTo>
                      <a:pt x="68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9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112"/>
              <p:cNvSpPr>
                <a:spLocks noEditPoints="1"/>
              </p:cNvSpPr>
              <p:nvPr/>
            </p:nvSpPr>
            <p:spPr bwMode="auto">
              <a:xfrm>
                <a:off x="-5599223" y="5229370"/>
                <a:ext cx="397663" cy="397663"/>
              </a:xfrm>
              <a:custGeom>
                <a:avLst/>
                <a:gdLst/>
                <a:ahLst/>
                <a:cxnLst>
                  <a:cxn ang="0">
                    <a:pos x="184" y="14"/>
                  </a:cxn>
                  <a:cxn ang="0">
                    <a:pos x="168" y="4"/>
                  </a:cxn>
                  <a:cxn ang="0">
                    <a:pos x="152" y="0"/>
                  </a:cxn>
                  <a:cxn ang="0">
                    <a:pos x="136" y="4"/>
                  </a:cxn>
                  <a:cxn ang="0">
                    <a:pos x="122" y="14"/>
                  </a:cxn>
                  <a:cxn ang="0">
                    <a:pos x="60" y="196"/>
                  </a:cxn>
                  <a:cxn ang="0">
                    <a:pos x="184" y="74"/>
                  </a:cxn>
                  <a:cxn ang="0">
                    <a:pos x="192" y="60"/>
                  </a:cxn>
                  <a:cxn ang="0">
                    <a:pos x="196" y="44"/>
                  </a:cxn>
                  <a:cxn ang="0">
                    <a:pos x="192" y="28"/>
                  </a:cxn>
                  <a:cxn ang="0">
                    <a:pos x="184" y="14"/>
                  </a:cxn>
                  <a:cxn ang="0">
                    <a:pos x="52" y="132"/>
                  </a:cxn>
                  <a:cxn ang="0">
                    <a:pos x="50" y="132"/>
                  </a:cxn>
                  <a:cxn ang="0">
                    <a:pos x="44" y="132"/>
                  </a:cxn>
                  <a:cxn ang="0">
                    <a:pos x="42" y="132"/>
                  </a:cxn>
                  <a:cxn ang="0">
                    <a:pos x="40" y="126"/>
                  </a:cxn>
                  <a:cxn ang="0">
                    <a:pos x="42" y="120"/>
                  </a:cxn>
                  <a:cxn ang="0">
                    <a:pos x="136" y="24"/>
                  </a:cxn>
                  <a:cxn ang="0">
                    <a:pos x="142" y="22"/>
                  </a:cxn>
                  <a:cxn ang="0">
                    <a:pos x="148" y="24"/>
                  </a:cxn>
                  <a:cxn ang="0">
                    <a:pos x="150" y="28"/>
                  </a:cxn>
                  <a:cxn ang="0">
                    <a:pos x="150" y="34"/>
                  </a:cxn>
                  <a:cxn ang="0">
                    <a:pos x="52" y="132"/>
                  </a:cxn>
                  <a:cxn ang="0">
                    <a:pos x="76" y="154"/>
                  </a:cxn>
                  <a:cxn ang="0">
                    <a:pos x="74" y="156"/>
                  </a:cxn>
                  <a:cxn ang="0">
                    <a:pos x="68" y="156"/>
                  </a:cxn>
                  <a:cxn ang="0">
                    <a:pos x="64" y="154"/>
                  </a:cxn>
                  <a:cxn ang="0">
                    <a:pos x="62" y="148"/>
                  </a:cxn>
                  <a:cxn ang="0">
                    <a:pos x="64" y="144"/>
                  </a:cxn>
                  <a:cxn ang="0">
                    <a:pos x="160" y="48"/>
                  </a:cxn>
                  <a:cxn ang="0">
                    <a:pos x="166" y="46"/>
                  </a:cxn>
                  <a:cxn ang="0">
                    <a:pos x="172" y="48"/>
                  </a:cxn>
                  <a:cxn ang="0">
                    <a:pos x="174" y="50"/>
                  </a:cxn>
                  <a:cxn ang="0">
                    <a:pos x="174" y="56"/>
                  </a:cxn>
                  <a:cxn ang="0">
                    <a:pos x="172" y="58"/>
                  </a:cxn>
                </a:cxnLst>
                <a:rect l="0" t="0" r="r" b="b"/>
                <a:pathLst>
                  <a:path w="196" h="196">
                    <a:moveTo>
                      <a:pt x="184" y="14"/>
                    </a:moveTo>
                    <a:lnTo>
                      <a:pt x="184" y="14"/>
                    </a:lnTo>
                    <a:lnTo>
                      <a:pt x="176" y="8"/>
                    </a:lnTo>
                    <a:lnTo>
                      <a:pt x="168" y="4"/>
                    </a:lnTo>
                    <a:lnTo>
                      <a:pt x="160" y="2"/>
                    </a:lnTo>
                    <a:lnTo>
                      <a:pt x="152" y="0"/>
                    </a:lnTo>
                    <a:lnTo>
                      <a:pt x="144" y="2"/>
                    </a:lnTo>
                    <a:lnTo>
                      <a:pt x="136" y="4"/>
                    </a:lnTo>
                    <a:lnTo>
                      <a:pt x="128" y="8"/>
                    </a:lnTo>
                    <a:lnTo>
                      <a:pt x="122" y="14"/>
                    </a:lnTo>
                    <a:lnTo>
                      <a:pt x="0" y="136"/>
                    </a:lnTo>
                    <a:lnTo>
                      <a:pt x="60" y="196"/>
                    </a:lnTo>
                    <a:lnTo>
                      <a:pt x="184" y="74"/>
                    </a:lnTo>
                    <a:lnTo>
                      <a:pt x="184" y="74"/>
                    </a:lnTo>
                    <a:lnTo>
                      <a:pt x="188" y="68"/>
                    </a:lnTo>
                    <a:lnTo>
                      <a:pt x="192" y="60"/>
                    </a:lnTo>
                    <a:lnTo>
                      <a:pt x="196" y="52"/>
                    </a:lnTo>
                    <a:lnTo>
                      <a:pt x="196" y="44"/>
                    </a:lnTo>
                    <a:lnTo>
                      <a:pt x="196" y="36"/>
                    </a:lnTo>
                    <a:lnTo>
                      <a:pt x="192" y="28"/>
                    </a:lnTo>
                    <a:lnTo>
                      <a:pt x="188" y="20"/>
                    </a:lnTo>
                    <a:lnTo>
                      <a:pt x="184" y="14"/>
                    </a:lnTo>
                    <a:lnTo>
                      <a:pt x="184" y="14"/>
                    </a:lnTo>
                    <a:close/>
                    <a:moveTo>
                      <a:pt x="52" y="132"/>
                    </a:moveTo>
                    <a:lnTo>
                      <a:pt x="52" y="132"/>
                    </a:lnTo>
                    <a:lnTo>
                      <a:pt x="50" y="132"/>
                    </a:lnTo>
                    <a:lnTo>
                      <a:pt x="48" y="134"/>
                    </a:lnTo>
                    <a:lnTo>
                      <a:pt x="44" y="132"/>
                    </a:lnTo>
                    <a:lnTo>
                      <a:pt x="42" y="132"/>
                    </a:lnTo>
                    <a:lnTo>
                      <a:pt x="42" y="132"/>
                    </a:lnTo>
                    <a:lnTo>
                      <a:pt x="40" y="128"/>
                    </a:lnTo>
                    <a:lnTo>
                      <a:pt x="40" y="126"/>
                    </a:lnTo>
                    <a:lnTo>
                      <a:pt x="40" y="122"/>
                    </a:lnTo>
                    <a:lnTo>
                      <a:pt x="42" y="120"/>
                    </a:lnTo>
                    <a:lnTo>
                      <a:pt x="136" y="24"/>
                    </a:lnTo>
                    <a:lnTo>
                      <a:pt x="136" y="24"/>
                    </a:lnTo>
                    <a:lnTo>
                      <a:pt x="140" y="22"/>
                    </a:lnTo>
                    <a:lnTo>
                      <a:pt x="142" y="22"/>
                    </a:lnTo>
                    <a:lnTo>
                      <a:pt x="146" y="22"/>
                    </a:lnTo>
                    <a:lnTo>
                      <a:pt x="148" y="24"/>
                    </a:lnTo>
                    <a:lnTo>
                      <a:pt x="148" y="24"/>
                    </a:lnTo>
                    <a:lnTo>
                      <a:pt x="150" y="28"/>
                    </a:lnTo>
                    <a:lnTo>
                      <a:pt x="150" y="30"/>
                    </a:lnTo>
                    <a:lnTo>
                      <a:pt x="150" y="34"/>
                    </a:lnTo>
                    <a:lnTo>
                      <a:pt x="148" y="36"/>
                    </a:lnTo>
                    <a:lnTo>
                      <a:pt x="52" y="132"/>
                    </a:lnTo>
                    <a:close/>
                    <a:moveTo>
                      <a:pt x="172" y="58"/>
                    </a:moveTo>
                    <a:lnTo>
                      <a:pt x="76" y="154"/>
                    </a:lnTo>
                    <a:lnTo>
                      <a:pt x="76" y="154"/>
                    </a:lnTo>
                    <a:lnTo>
                      <a:pt x="74" y="156"/>
                    </a:lnTo>
                    <a:lnTo>
                      <a:pt x="70" y="156"/>
                    </a:lnTo>
                    <a:lnTo>
                      <a:pt x="68" y="156"/>
                    </a:lnTo>
                    <a:lnTo>
                      <a:pt x="64" y="154"/>
                    </a:lnTo>
                    <a:lnTo>
                      <a:pt x="64" y="154"/>
                    </a:lnTo>
                    <a:lnTo>
                      <a:pt x="62" y="152"/>
                    </a:lnTo>
                    <a:lnTo>
                      <a:pt x="62" y="148"/>
                    </a:lnTo>
                    <a:lnTo>
                      <a:pt x="62" y="146"/>
                    </a:lnTo>
                    <a:lnTo>
                      <a:pt x="64" y="144"/>
                    </a:lnTo>
                    <a:lnTo>
                      <a:pt x="160" y="48"/>
                    </a:lnTo>
                    <a:lnTo>
                      <a:pt x="160" y="48"/>
                    </a:lnTo>
                    <a:lnTo>
                      <a:pt x="162" y="46"/>
                    </a:lnTo>
                    <a:lnTo>
                      <a:pt x="166" y="46"/>
                    </a:lnTo>
                    <a:lnTo>
                      <a:pt x="168" y="46"/>
                    </a:lnTo>
                    <a:lnTo>
                      <a:pt x="172" y="48"/>
                    </a:lnTo>
                    <a:lnTo>
                      <a:pt x="172" y="48"/>
                    </a:lnTo>
                    <a:lnTo>
                      <a:pt x="174" y="50"/>
                    </a:lnTo>
                    <a:lnTo>
                      <a:pt x="174" y="54"/>
                    </a:lnTo>
                    <a:lnTo>
                      <a:pt x="174" y="56"/>
                    </a:lnTo>
                    <a:lnTo>
                      <a:pt x="172" y="58"/>
                    </a:lnTo>
                    <a:lnTo>
                      <a:pt x="172" y="5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9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113"/>
              <p:cNvSpPr>
                <a:spLocks noEditPoints="1"/>
              </p:cNvSpPr>
              <p:nvPr/>
            </p:nvSpPr>
            <p:spPr bwMode="auto">
              <a:xfrm>
                <a:off x="-5485605" y="5562108"/>
                <a:ext cx="267814" cy="267814"/>
              </a:xfrm>
              <a:custGeom>
                <a:avLst/>
                <a:gdLst/>
                <a:ahLst/>
                <a:cxnLst>
                  <a:cxn ang="0">
                    <a:pos x="120" y="60"/>
                  </a:cxn>
                  <a:cxn ang="0">
                    <a:pos x="120" y="60"/>
                  </a:cxn>
                  <a:cxn ang="0">
                    <a:pos x="58" y="0"/>
                  </a:cxn>
                  <a:cxn ang="0">
                    <a:pos x="0" y="58"/>
                  </a:cxn>
                  <a:cxn ang="0">
                    <a:pos x="0" y="58"/>
                  </a:cxn>
                  <a:cxn ang="0">
                    <a:pos x="60" y="120"/>
                  </a:cxn>
                  <a:cxn ang="0">
                    <a:pos x="60" y="120"/>
                  </a:cxn>
                  <a:cxn ang="0">
                    <a:pos x="60" y="120"/>
                  </a:cxn>
                  <a:cxn ang="0">
                    <a:pos x="66" y="126"/>
                  </a:cxn>
                  <a:cxn ang="0">
                    <a:pos x="74" y="130"/>
                  </a:cxn>
                  <a:cxn ang="0">
                    <a:pos x="82" y="132"/>
                  </a:cxn>
                  <a:cxn ang="0">
                    <a:pos x="90" y="132"/>
                  </a:cxn>
                  <a:cxn ang="0">
                    <a:pos x="98" y="132"/>
                  </a:cxn>
                  <a:cxn ang="0">
                    <a:pos x="106" y="130"/>
                  </a:cxn>
                  <a:cxn ang="0">
                    <a:pos x="114" y="126"/>
                  </a:cxn>
                  <a:cxn ang="0">
                    <a:pos x="120" y="120"/>
                  </a:cxn>
                  <a:cxn ang="0">
                    <a:pos x="120" y="120"/>
                  </a:cxn>
                  <a:cxn ang="0">
                    <a:pos x="126" y="114"/>
                  </a:cxn>
                  <a:cxn ang="0">
                    <a:pos x="130" y="106"/>
                  </a:cxn>
                  <a:cxn ang="0">
                    <a:pos x="132" y="98"/>
                  </a:cxn>
                  <a:cxn ang="0">
                    <a:pos x="132" y="90"/>
                  </a:cxn>
                  <a:cxn ang="0">
                    <a:pos x="132" y="82"/>
                  </a:cxn>
                  <a:cxn ang="0">
                    <a:pos x="130" y="74"/>
                  </a:cxn>
                  <a:cxn ang="0">
                    <a:pos x="126" y="66"/>
                  </a:cxn>
                  <a:cxn ang="0">
                    <a:pos x="120" y="60"/>
                  </a:cxn>
                  <a:cxn ang="0">
                    <a:pos x="120" y="60"/>
                  </a:cxn>
                  <a:cxn ang="0">
                    <a:pos x="102" y="102"/>
                  </a:cxn>
                  <a:cxn ang="0">
                    <a:pos x="102" y="102"/>
                  </a:cxn>
                  <a:cxn ang="0">
                    <a:pos x="96" y="106"/>
                  </a:cxn>
                  <a:cxn ang="0">
                    <a:pos x="90" y="108"/>
                  </a:cxn>
                  <a:cxn ang="0">
                    <a:pos x="84" y="106"/>
                  </a:cxn>
                  <a:cxn ang="0">
                    <a:pos x="78" y="102"/>
                  </a:cxn>
                  <a:cxn ang="0">
                    <a:pos x="78" y="102"/>
                  </a:cxn>
                  <a:cxn ang="0">
                    <a:pos x="74" y="96"/>
                  </a:cxn>
                  <a:cxn ang="0">
                    <a:pos x="72" y="90"/>
                  </a:cxn>
                  <a:cxn ang="0">
                    <a:pos x="74" y="84"/>
                  </a:cxn>
                  <a:cxn ang="0">
                    <a:pos x="78" y="78"/>
                  </a:cxn>
                  <a:cxn ang="0">
                    <a:pos x="78" y="78"/>
                  </a:cxn>
                  <a:cxn ang="0">
                    <a:pos x="84" y="74"/>
                  </a:cxn>
                  <a:cxn ang="0">
                    <a:pos x="90" y="72"/>
                  </a:cxn>
                  <a:cxn ang="0">
                    <a:pos x="96" y="74"/>
                  </a:cxn>
                  <a:cxn ang="0">
                    <a:pos x="102" y="78"/>
                  </a:cxn>
                  <a:cxn ang="0">
                    <a:pos x="102" y="78"/>
                  </a:cxn>
                  <a:cxn ang="0">
                    <a:pos x="106" y="84"/>
                  </a:cxn>
                  <a:cxn ang="0">
                    <a:pos x="108" y="90"/>
                  </a:cxn>
                  <a:cxn ang="0">
                    <a:pos x="106" y="96"/>
                  </a:cxn>
                  <a:cxn ang="0">
                    <a:pos x="102" y="102"/>
                  </a:cxn>
                  <a:cxn ang="0">
                    <a:pos x="102" y="102"/>
                  </a:cxn>
                </a:cxnLst>
                <a:rect l="0" t="0" r="r" b="b"/>
                <a:pathLst>
                  <a:path w="132" h="132">
                    <a:moveTo>
                      <a:pt x="120" y="60"/>
                    </a:moveTo>
                    <a:lnTo>
                      <a:pt x="120" y="60"/>
                    </a:lnTo>
                    <a:lnTo>
                      <a:pt x="58" y="0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6" y="126"/>
                    </a:lnTo>
                    <a:lnTo>
                      <a:pt x="74" y="130"/>
                    </a:lnTo>
                    <a:lnTo>
                      <a:pt x="82" y="132"/>
                    </a:lnTo>
                    <a:lnTo>
                      <a:pt x="90" y="132"/>
                    </a:lnTo>
                    <a:lnTo>
                      <a:pt x="98" y="132"/>
                    </a:lnTo>
                    <a:lnTo>
                      <a:pt x="106" y="130"/>
                    </a:lnTo>
                    <a:lnTo>
                      <a:pt x="114" y="126"/>
                    </a:lnTo>
                    <a:lnTo>
                      <a:pt x="120" y="120"/>
                    </a:lnTo>
                    <a:lnTo>
                      <a:pt x="120" y="120"/>
                    </a:lnTo>
                    <a:lnTo>
                      <a:pt x="126" y="114"/>
                    </a:lnTo>
                    <a:lnTo>
                      <a:pt x="130" y="106"/>
                    </a:lnTo>
                    <a:lnTo>
                      <a:pt x="132" y="98"/>
                    </a:lnTo>
                    <a:lnTo>
                      <a:pt x="132" y="90"/>
                    </a:lnTo>
                    <a:lnTo>
                      <a:pt x="132" y="82"/>
                    </a:lnTo>
                    <a:lnTo>
                      <a:pt x="130" y="74"/>
                    </a:lnTo>
                    <a:lnTo>
                      <a:pt x="126" y="66"/>
                    </a:lnTo>
                    <a:lnTo>
                      <a:pt x="120" y="60"/>
                    </a:lnTo>
                    <a:lnTo>
                      <a:pt x="120" y="60"/>
                    </a:lnTo>
                    <a:close/>
                    <a:moveTo>
                      <a:pt x="102" y="102"/>
                    </a:moveTo>
                    <a:lnTo>
                      <a:pt x="102" y="102"/>
                    </a:lnTo>
                    <a:lnTo>
                      <a:pt x="96" y="106"/>
                    </a:lnTo>
                    <a:lnTo>
                      <a:pt x="90" y="108"/>
                    </a:lnTo>
                    <a:lnTo>
                      <a:pt x="84" y="106"/>
                    </a:lnTo>
                    <a:lnTo>
                      <a:pt x="78" y="102"/>
                    </a:lnTo>
                    <a:lnTo>
                      <a:pt x="78" y="102"/>
                    </a:lnTo>
                    <a:lnTo>
                      <a:pt x="74" y="96"/>
                    </a:lnTo>
                    <a:lnTo>
                      <a:pt x="72" y="90"/>
                    </a:lnTo>
                    <a:lnTo>
                      <a:pt x="74" y="84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84" y="74"/>
                    </a:lnTo>
                    <a:lnTo>
                      <a:pt x="90" y="72"/>
                    </a:lnTo>
                    <a:lnTo>
                      <a:pt x="96" y="74"/>
                    </a:lnTo>
                    <a:lnTo>
                      <a:pt x="102" y="78"/>
                    </a:lnTo>
                    <a:lnTo>
                      <a:pt x="102" y="78"/>
                    </a:lnTo>
                    <a:lnTo>
                      <a:pt x="106" y="84"/>
                    </a:lnTo>
                    <a:lnTo>
                      <a:pt x="108" y="90"/>
                    </a:lnTo>
                    <a:lnTo>
                      <a:pt x="106" y="96"/>
                    </a:lnTo>
                    <a:lnTo>
                      <a:pt x="102" y="102"/>
                    </a:lnTo>
                    <a:lnTo>
                      <a:pt x="102" y="10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9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114"/>
              <p:cNvSpPr>
                <a:spLocks/>
              </p:cNvSpPr>
              <p:nvPr/>
            </p:nvSpPr>
            <p:spPr bwMode="auto">
              <a:xfrm>
                <a:off x="-5867037" y="5180676"/>
                <a:ext cx="324623" cy="324623"/>
              </a:xfrm>
              <a:custGeom>
                <a:avLst/>
                <a:gdLst/>
                <a:ahLst/>
                <a:cxnLst>
                  <a:cxn ang="0">
                    <a:pos x="80" y="0"/>
                  </a:cxn>
                  <a:cxn ang="0">
                    <a:pos x="80" y="0"/>
                  </a:cxn>
                  <a:cxn ang="0">
                    <a:pos x="64" y="2"/>
                  </a:cxn>
                  <a:cxn ang="0">
                    <a:pos x="50" y="6"/>
                  </a:cxn>
                  <a:cxn ang="0">
                    <a:pos x="92" y="48"/>
                  </a:cxn>
                  <a:cxn ang="0">
                    <a:pos x="92" y="48"/>
                  </a:cxn>
                  <a:cxn ang="0">
                    <a:pos x="96" y="56"/>
                  </a:cxn>
                  <a:cxn ang="0">
                    <a:pos x="98" y="62"/>
                  </a:cxn>
                  <a:cxn ang="0">
                    <a:pos x="96" y="70"/>
                  </a:cxn>
                  <a:cxn ang="0">
                    <a:pos x="92" y="76"/>
                  </a:cxn>
                  <a:cxn ang="0">
                    <a:pos x="76" y="94"/>
                  </a:cxn>
                  <a:cxn ang="0">
                    <a:pos x="76" y="94"/>
                  </a:cxn>
                  <a:cxn ang="0">
                    <a:pos x="70" y="98"/>
                  </a:cxn>
                  <a:cxn ang="0">
                    <a:pos x="62" y="98"/>
                  </a:cxn>
                  <a:cxn ang="0">
                    <a:pos x="54" y="98"/>
                  </a:cxn>
                  <a:cxn ang="0">
                    <a:pos x="48" y="94"/>
                  </a:cxn>
                  <a:cxn ang="0">
                    <a:pos x="6" y="50"/>
                  </a:cxn>
                  <a:cxn ang="0">
                    <a:pos x="6" y="50"/>
                  </a:cxn>
                  <a:cxn ang="0">
                    <a:pos x="2" y="64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2" y="96"/>
                  </a:cxn>
                  <a:cxn ang="0">
                    <a:pos x="6" y="110"/>
                  </a:cxn>
                  <a:cxn ang="0">
                    <a:pos x="14" y="124"/>
                  </a:cxn>
                  <a:cxn ang="0">
                    <a:pos x="24" y="136"/>
                  </a:cxn>
                  <a:cxn ang="0">
                    <a:pos x="36" y="146"/>
                  </a:cxn>
                  <a:cxn ang="0">
                    <a:pos x="50" y="154"/>
                  </a:cxn>
                  <a:cxn ang="0">
                    <a:pos x="64" y="158"/>
                  </a:cxn>
                  <a:cxn ang="0">
                    <a:pos x="80" y="160"/>
                  </a:cxn>
                  <a:cxn ang="0">
                    <a:pos x="80" y="160"/>
                  </a:cxn>
                  <a:cxn ang="0">
                    <a:pos x="96" y="158"/>
                  </a:cxn>
                  <a:cxn ang="0">
                    <a:pos x="112" y="154"/>
                  </a:cxn>
                  <a:cxn ang="0">
                    <a:pos x="124" y="146"/>
                  </a:cxn>
                  <a:cxn ang="0">
                    <a:pos x="136" y="136"/>
                  </a:cxn>
                  <a:cxn ang="0">
                    <a:pos x="146" y="124"/>
                  </a:cxn>
                  <a:cxn ang="0">
                    <a:pos x="154" y="110"/>
                  </a:cxn>
                  <a:cxn ang="0">
                    <a:pos x="158" y="96"/>
                  </a:cxn>
                  <a:cxn ang="0">
                    <a:pos x="160" y="80"/>
                  </a:cxn>
                  <a:cxn ang="0">
                    <a:pos x="160" y="80"/>
                  </a:cxn>
                  <a:cxn ang="0">
                    <a:pos x="158" y="64"/>
                  </a:cxn>
                  <a:cxn ang="0">
                    <a:pos x="154" y="48"/>
                  </a:cxn>
                  <a:cxn ang="0">
                    <a:pos x="146" y="36"/>
                  </a:cxn>
                  <a:cxn ang="0">
                    <a:pos x="136" y="24"/>
                  </a:cxn>
                  <a:cxn ang="0">
                    <a:pos x="124" y="14"/>
                  </a:cxn>
                  <a:cxn ang="0">
                    <a:pos x="112" y="6"/>
                  </a:cxn>
                  <a:cxn ang="0">
                    <a:pos x="96" y="2"/>
                  </a:cxn>
                  <a:cxn ang="0">
                    <a:pos x="80" y="0"/>
                  </a:cxn>
                  <a:cxn ang="0">
                    <a:pos x="80" y="0"/>
                  </a:cxn>
                </a:cxnLst>
                <a:rect l="0" t="0" r="r" b="b"/>
                <a:pathLst>
                  <a:path w="160" h="160">
                    <a:moveTo>
                      <a:pt x="80" y="0"/>
                    </a:moveTo>
                    <a:lnTo>
                      <a:pt x="80" y="0"/>
                    </a:lnTo>
                    <a:lnTo>
                      <a:pt x="64" y="2"/>
                    </a:lnTo>
                    <a:lnTo>
                      <a:pt x="50" y="6"/>
                    </a:lnTo>
                    <a:lnTo>
                      <a:pt x="92" y="48"/>
                    </a:lnTo>
                    <a:lnTo>
                      <a:pt x="92" y="48"/>
                    </a:lnTo>
                    <a:lnTo>
                      <a:pt x="96" y="56"/>
                    </a:lnTo>
                    <a:lnTo>
                      <a:pt x="98" y="62"/>
                    </a:lnTo>
                    <a:lnTo>
                      <a:pt x="96" y="70"/>
                    </a:lnTo>
                    <a:lnTo>
                      <a:pt x="92" y="76"/>
                    </a:lnTo>
                    <a:lnTo>
                      <a:pt x="76" y="94"/>
                    </a:lnTo>
                    <a:lnTo>
                      <a:pt x="76" y="94"/>
                    </a:lnTo>
                    <a:lnTo>
                      <a:pt x="70" y="98"/>
                    </a:lnTo>
                    <a:lnTo>
                      <a:pt x="62" y="98"/>
                    </a:lnTo>
                    <a:lnTo>
                      <a:pt x="54" y="98"/>
                    </a:lnTo>
                    <a:lnTo>
                      <a:pt x="48" y="94"/>
                    </a:lnTo>
                    <a:lnTo>
                      <a:pt x="6" y="50"/>
                    </a:lnTo>
                    <a:lnTo>
                      <a:pt x="6" y="50"/>
                    </a:lnTo>
                    <a:lnTo>
                      <a:pt x="2" y="64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2" y="96"/>
                    </a:lnTo>
                    <a:lnTo>
                      <a:pt x="6" y="110"/>
                    </a:lnTo>
                    <a:lnTo>
                      <a:pt x="14" y="124"/>
                    </a:lnTo>
                    <a:lnTo>
                      <a:pt x="24" y="136"/>
                    </a:lnTo>
                    <a:lnTo>
                      <a:pt x="36" y="146"/>
                    </a:lnTo>
                    <a:lnTo>
                      <a:pt x="50" y="154"/>
                    </a:lnTo>
                    <a:lnTo>
                      <a:pt x="64" y="158"/>
                    </a:lnTo>
                    <a:lnTo>
                      <a:pt x="80" y="160"/>
                    </a:lnTo>
                    <a:lnTo>
                      <a:pt x="80" y="160"/>
                    </a:lnTo>
                    <a:lnTo>
                      <a:pt x="96" y="158"/>
                    </a:lnTo>
                    <a:lnTo>
                      <a:pt x="112" y="154"/>
                    </a:lnTo>
                    <a:lnTo>
                      <a:pt x="124" y="146"/>
                    </a:lnTo>
                    <a:lnTo>
                      <a:pt x="136" y="136"/>
                    </a:lnTo>
                    <a:lnTo>
                      <a:pt x="146" y="124"/>
                    </a:lnTo>
                    <a:lnTo>
                      <a:pt x="154" y="110"/>
                    </a:lnTo>
                    <a:lnTo>
                      <a:pt x="158" y="96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4"/>
                    </a:lnTo>
                    <a:lnTo>
                      <a:pt x="154" y="48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4"/>
                    </a:lnTo>
                    <a:lnTo>
                      <a:pt x="112" y="6"/>
                    </a:lnTo>
                    <a:lnTo>
                      <a:pt x="96" y="2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9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4209882" y="1610189"/>
              <a:ext cx="2236583" cy="7465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优化</a:t>
              </a:r>
              <a:r>
                <a:rPr lang="en-US" altLang="zh-CN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OpenSSL</a:t>
              </a:r>
              <a:r>
                <a:rPr lang="zh-CN" altLang="en-US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库</a:t>
              </a:r>
              <a:endPara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开发专用</a:t>
              </a: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OpenSSL</a:t>
              </a: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库接口，流程效率</a:t>
              </a:r>
              <a:r>
                <a:rPr lang="zh-CN" altLang="en-US" sz="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提升</a:t>
              </a:r>
              <a:r>
                <a:rPr lang="en-US" altLang="zh-CN" sz="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倍</a:t>
              </a:r>
              <a:endParaRPr lang="en-US" altLang="zh-CN" sz="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63"/>
            <p:cNvSpPr>
              <a:spLocks noChangeAspect="1"/>
            </p:cNvSpPr>
            <p:nvPr/>
          </p:nvSpPr>
          <p:spPr bwMode="auto">
            <a:xfrm>
              <a:off x="3950755" y="2569845"/>
              <a:ext cx="212927" cy="306068"/>
            </a:xfrm>
            <a:custGeom>
              <a:avLst/>
              <a:gdLst/>
              <a:ahLst/>
              <a:cxnLst>
                <a:cxn ang="0">
                  <a:pos x="4913" y="0"/>
                </a:cxn>
                <a:cxn ang="0">
                  <a:pos x="11380" y="9251"/>
                </a:cxn>
                <a:cxn ang="0">
                  <a:pos x="8661" y="9251"/>
                </a:cxn>
                <a:cxn ang="0">
                  <a:pos x="8667" y="9270"/>
                </a:cxn>
                <a:cxn ang="0">
                  <a:pos x="4712" y="9270"/>
                </a:cxn>
                <a:cxn ang="0">
                  <a:pos x="6491" y="16420"/>
                </a:cxn>
                <a:cxn ang="0">
                  <a:pos x="0" y="7132"/>
                </a:cxn>
                <a:cxn ang="0">
                  <a:pos x="6689" y="7132"/>
                </a:cxn>
                <a:cxn ang="0">
                  <a:pos x="4913" y="0"/>
                </a:cxn>
              </a:cxnLst>
              <a:rect l="0" t="0" r="r" b="b"/>
              <a:pathLst>
                <a:path w="11380" h="16420">
                  <a:moveTo>
                    <a:pt x="4913" y="0"/>
                  </a:moveTo>
                  <a:lnTo>
                    <a:pt x="11380" y="9251"/>
                  </a:lnTo>
                  <a:lnTo>
                    <a:pt x="8661" y="9251"/>
                  </a:lnTo>
                  <a:lnTo>
                    <a:pt x="8667" y="9270"/>
                  </a:lnTo>
                  <a:lnTo>
                    <a:pt x="4712" y="9270"/>
                  </a:lnTo>
                  <a:lnTo>
                    <a:pt x="6491" y="16420"/>
                  </a:lnTo>
                  <a:lnTo>
                    <a:pt x="0" y="7132"/>
                  </a:lnTo>
                  <a:lnTo>
                    <a:pt x="6689" y="7132"/>
                  </a:lnTo>
                  <a:lnTo>
                    <a:pt x="4913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4209882" y="2568664"/>
              <a:ext cx="2345951" cy="547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芯片硬件加速</a:t>
              </a:r>
              <a:endPara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自研加速芯片实现对该算法的加速</a:t>
              </a:r>
              <a:endParaRPr lang="en-US" altLang="zh-CN" sz="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0" name="组合 345"/>
            <p:cNvGrpSpPr>
              <a:grpSpLocks noChangeAspect="1"/>
            </p:cNvGrpSpPr>
            <p:nvPr/>
          </p:nvGrpSpPr>
          <p:grpSpPr>
            <a:xfrm>
              <a:off x="3884038" y="2216314"/>
              <a:ext cx="346361" cy="212123"/>
              <a:chOff x="10140950" y="2263775"/>
              <a:chExt cx="387350" cy="238125"/>
            </a:xfrm>
            <a:solidFill>
              <a:schemeClr val="bg1">
                <a:lumMod val="85000"/>
              </a:schemeClr>
            </a:solidFill>
          </p:grpSpPr>
          <p:sp>
            <p:nvSpPr>
              <p:cNvPr id="22" name="Freeform 111"/>
              <p:cNvSpPr>
                <a:spLocks noEditPoints="1"/>
              </p:cNvSpPr>
              <p:nvPr/>
            </p:nvSpPr>
            <p:spPr bwMode="auto">
              <a:xfrm>
                <a:off x="10375900" y="2276475"/>
                <a:ext cx="152400" cy="152400"/>
              </a:xfrm>
              <a:custGeom>
                <a:avLst/>
                <a:gdLst/>
                <a:ahLst/>
                <a:cxnLst>
                  <a:cxn ang="0">
                    <a:pos x="84" y="68"/>
                  </a:cxn>
                  <a:cxn ang="0">
                    <a:pos x="86" y="64"/>
                  </a:cxn>
                  <a:cxn ang="0">
                    <a:pos x="94" y="62"/>
                  </a:cxn>
                  <a:cxn ang="0">
                    <a:pos x="96" y="54"/>
                  </a:cxn>
                  <a:cxn ang="0">
                    <a:pos x="90" y="48"/>
                  </a:cxn>
                  <a:cxn ang="0">
                    <a:pos x="90" y="42"/>
                  </a:cxn>
                  <a:cxn ang="0">
                    <a:pos x="96" y="38"/>
                  </a:cxn>
                  <a:cxn ang="0">
                    <a:pos x="92" y="28"/>
                  </a:cxn>
                  <a:cxn ang="0">
                    <a:pos x="84" y="28"/>
                  </a:cxn>
                  <a:cxn ang="0">
                    <a:pos x="82" y="22"/>
                  </a:cxn>
                  <a:cxn ang="0">
                    <a:pos x="84" y="16"/>
                  </a:cxn>
                  <a:cxn ang="0">
                    <a:pos x="78" y="10"/>
                  </a:cxn>
                  <a:cxn ang="0">
                    <a:pos x="70" y="12"/>
                  </a:cxn>
                  <a:cxn ang="0">
                    <a:pos x="66" y="10"/>
                  </a:cxn>
                  <a:cxn ang="0">
                    <a:pos x="64" y="2"/>
                  </a:cxn>
                  <a:cxn ang="0">
                    <a:pos x="54" y="0"/>
                  </a:cxn>
                  <a:cxn ang="0">
                    <a:pos x="48" y="6"/>
                  </a:cxn>
                  <a:cxn ang="0">
                    <a:pos x="42" y="6"/>
                  </a:cxn>
                  <a:cxn ang="0">
                    <a:pos x="38" y="0"/>
                  </a:cxn>
                  <a:cxn ang="0">
                    <a:pos x="30" y="2"/>
                  </a:cxn>
                  <a:cxn ang="0">
                    <a:pos x="28" y="10"/>
                  </a:cxn>
                  <a:cxn ang="0">
                    <a:pos x="22" y="14"/>
                  </a:cxn>
                  <a:cxn ang="0">
                    <a:pos x="16" y="12"/>
                  </a:cxn>
                  <a:cxn ang="0">
                    <a:pos x="10" y="18"/>
                  </a:cxn>
                  <a:cxn ang="0">
                    <a:pos x="12" y="26"/>
                  </a:cxn>
                  <a:cxn ang="0">
                    <a:pos x="10" y="32"/>
                  </a:cxn>
                  <a:cxn ang="0">
                    <a:pos x="2" y="32"/>
                  </a:cxn>
                  <a:cxn ang="0">
                    <a:pos x="0" y="42"/>
                  </a:cxn>
                  <a:cxn ang="0">
                    <a:pos x="6" y="46"/>
                  </a:cxn>
                  <a:cxn ang="0">
                    <a:pos x="6" y="52"/>
                  </a:cxn>
                  <a:cxn ang="0">
                    <a:pos x="0" y="58"/>
                  </a:cxn>
                  <a:cxn ang="0">
                    <a:pos x="4" y="66"/>
                  </a:cxn>
                  <a:cxn ang="0">
                    <a:pos x="12" y="68"/>
                  </a:cxn>
                  <a:cxn ang="0">
                    <a:pos x="14" y="72"/>
                  </a:cxn>
                  <a:cxn ang="0">
                    <a:pos x="12" y="80"/>
                  </a:cxn>
                  <a:cxn ang="0">
                    <a:pos x="18" y="86"/>
                  </a:cxn>
                  <a:cxn ang="0">
                    <a:pos x="26" y="84"/>
                  </a:cxn>
                  <a:cxn ang="0">
                    <a:pos x="32" y="86"/>
                  </a:cxn>
                  <a:cxn ang="0">
                    <a:pos x="32" y="94"/>
                  </a:cxn>
                  <a:cxn ang="0">
                    <a:pos x="42" y="96"/>
                  </a:cxn>
                  <a:cxn ang="0">
                    <a:pos x="48" y="90"/>
                  </a:cxn>
                  <a:cxn ang="0">
                    <a:pos x="54" y="88"/>
                  </a:cxn>
                  <a:cxn ang="0">
                    <a:pos x="58" y="94"/>
                  </a:cxn>
                  <a:cxn ang="0">
                    <a:pos x="66" y="92"/>
                  </a:cxn>
                  <a:cxn ang="0">
                    <a:pos x="68" y="84"/>
                  </a:cxn>
                  <a:cxn ang="0">
                    <a:pos x="74" y="80"/>
                  </a:cxn>
                  <a:cxn ang="0">
                    <a:pos x="80" y="84"/>
                  </a:cxn>
                  <a:cxn ang="0">
                    <a:pos x="86" y="76"/>
                  </a:cxn>
                  <a:cxn ang="0">
                    <a:pos x="28" y="68"/>
                  </a:cxn>
                  <a:cxn ang="0">
                    <a:pos x="20" y="48"/>
                  </a:cxn>
                  <a:cxn ang="0">
                    <a:pos x="28" y="28"/>
                  </a:cxn>
                  <a:cxn ang="0">
                    <a:pos x="58" y="20"/>
                  </a:cxn>
                  <a:cxn ang="0">
                    <a:pos x="74" y="36"/>
                  </a:cxn>
                  <a:cxn ang="0">
                    <a:pos x="68" y="66"/>
                  </a:cxn>
                  <a:cxn ang="0">
                    <a:pos x="50" y="76"/>
                  </a:cxn>
                  <a:cxn ang="0">
                    <a:pos x="28" y="68"/>
                  </a:cxn>
                </a:cxnLst>
                <a:rect l="0" t="0" r="r" b="b"/>
                <a:pathLst>
                  <a:path w="96" h="96">
                    <a:moveTo>
                      <a:pt x="86" y="74"/>
                    </a:moveTo>
                    <a:lnTo>
                      <a:pt x="86" y="74"/>
                    </a:lnTo>
                    <a:lnTo>
                      <a:pt x="84" y="68"/>
                    </a:lnTo>
                    <a:lnTo>
                      <a:pt x="84" y="66"/>
                    </a:lnTo>
                    <a:lnTo>
                      <a:pt x="84" y="66"/>
                    </a:lnTo>
                    <a:lnTo>
                      <a:pt x="86" y="64"/>
                    </a:lnTo>
                    <a:lnTo>
                      <a:pt x="90" y="64"/>
                    </a:lnTo>
                    <a:lnTo>
                      <a:pt x="90" y="64"/>
                    </a:lnTo>
                    <a:lnTo>
                      <a:pt x="94" y="62"/>
                    </a:lnTo>
                    <a:lnTo>
                      <a:pt x="96" y="58"/>
                    </a:lnTo>
                    <a:lnTo>
                      <a:pt x="96" y="58"/>
                    </a:lnTo>
                    <a:lnTo>
                      <a:pt x="96" y="54"/>
                    </a:lnTo>
                    <a:lnTo>
                      <a:pt x="92" y="52"/>
                    </a:lnTo>
                    <a:lnTo>
                      <a:pt x="92" y="52"/>
                    </a:lnTo>
                    <a:lnTo>
                      <a:pt x="90" y="48"/>
                    </a:lnTo>
                    <a:lnTo>
                      <a:pt x="88" y="44"/>
                    </a:lnTo>
                    <a:lnTo>
                      <a:pt x="88" y="44"/>
                    </a:lnTo>
                    <a:lnTo>
                      <a:pt x="90" y="42"/>
                    </a:lnTo>
                    <a:lnTo>
                      <a:pt x="92" y="40"/>
                    </a:lnTo>
                    <a:lnTo>
                      <a:pt x="92" y="40"/>
                    </a:lnTo>
                    <a:lnTo>
                      <a:pt x="96" y="38"/>
                    </a:lnTo>
                    <a:lnTo>
                      <a:pt x="96" y="32"/>
                    </a:lnTo>
                    <a:lnTo>
                      <a:pt x="96" y="32"/>
                    </a:lnTo>
                    <a:lnTo>
                      <a:pt x="92" y="28"/>
                    </a:lnTo>
                    <a:lnTo>
                      <a:pt x="88" y="28"/>
                    </a:lnTo>
                    <a:lnTo>
                      <a:pt x="88" y="28"/>
                    </a:lnTo>
                    <a:lnTo>
                      <a:pt x="84" y="28"/>
                    </a:lnTo>
                    <a:lnTo>
                      <a:pt x="82" y="24"/>
                    </a:lnTo>
                    <a:lnTo>
                      <a:pt x="82" y="24"/>
                    </a:lnTo>
                    <a:lnTo>
                      <a:pt x="82" y="22"/>
                    </a:lnTo>
                    <a:lnTo>
                      <a:pt x="84" y="20"/>
                    </a:lnTo>
                    <a:lnTo>
                      <a:pt x="84" y="20"/>
                    </a:lnTo>
                    <a:lnTo>
                      <a:pt x="84" y="16"/>
                    </a:lnTo>
                    <a:lnTo>
                      <a:pt x="82" y="12"/>
                    </a:lnTo>
                    <a:lnTo>
                      <a:pt x="82" y="12"/>
                    </a:lnTo>
                    <a:lnTo>
                      <a:pt x="78" y="10"/>
                    </a:lnTo>
                    <a:lnTo>
                      <a:pt x="74" y="10"/>
                    </a:lnTo>
                    <a:lnTo>
                      <a:pt x="74" y="10"/>
                    </a:lnTo>
                    <a:lnTo>
                      <a:pt x="70" y="12"/>
                    </a:lnTo>
                    <a:lnTo>
                      <a:pt x="68" y="12"/>
                    </a:lnTo>
                    <a:lnTo>
                      <a:pt x="68" y="12"/>
                    </a:lnTo>
                    <a:lnTo>
                      <a:pt x="66" y="10"/>
                    </a:lnTo>
                    <a:lnTo>
                      <a:pt x="64" y="6"/>
                    </a:lnTo>
                    <a:lnTo>
                      <a:pt x="64" y="6"/>
                    </a:lnTo>
                    <a:lnTo>
                      <a:pt x="64" y="2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54" y="0"/>
                    </a:lnTo>
                    <a:lnTo>
                      <a:pt x="52" y="2"/>
                    </a:lnTo>
                    <a:lnTo>
                      <a:pt x="52" y="2"/>
                    </a:lnTo>
                    <a:lnTo>
                      <a:pt x="48" y="6"/>
                    </a:lnTo>
                    <a:lnTo>
                      <a:pt x="46" y="8"/>
                    </a:lnTo>
                    <a:lnTo>
                      <a:pt x="46" y="8"/>
                    </a:lnTo>
                    <a:lnTo>
                      <a:pt x="42" y="6"/>
                    </a:lnTo>
                    <a:lnTo>
                      <a:pt x="42" y="2"/>
                    </a:lnTo>
                    <a:lnTo>
                      <a:pt x="42" y="2"/>
                    </a:lnTo>
                    <a:lnTo>
                      <a:pt x="38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0" y="2"/>
                    </a:lnTo>
                    <a:lnTo>
                      <a:pt x="28" y="6"/>
                    </a:lnTo>
                    <a:lnTo>
                      <a:pt x="28" y="6"/>
                    </a:lnTo>
                    <a:lnTo>
                      <a:pt x="28" y="10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2" y="14"/>
                    </a:lnTo>
                    <a:lnTo>
                      <a:pt x="20" y="12"/>
                    </a:lnTo>
                    <a:lnTo>
                      <a:pt x="20" y="12"/>
                    </a:lnTo>
                    <a:lnTo>
                      <a:pt x="16" y="12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0" y="1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2" y="26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0" y="32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" y="32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42"/>
                    </a:lnTo>
                    <a:lnTo>
                      <a:pt x="4" y="44"/>
                    </a:lnTo>
                    <a:lnTo>
                      <a:pt x="4" y="44"/>
                    </a:lnTo>
                    <a:lnTo>
                      <a:pt x="6" y="46"/>
                    </a:lnTo>
                    <a:lnTo>
                      <a:pt x="8" y="50"/>
                    </a:lnTo>
                    <a:lnTo>
                      <a:pt x="8" y="50"/>
                    </a:lnTo>
                    <a:lnTo>
                      <a:pt x="6" y="52"/>
                    </a:lnTo>
                    <a:lnTo>
                      <a:pt x="4" y="54"/>
                    </a:lnTo>
                    <a:lnTo>
                      <a:pt x="4" y="54"/>
                    </a:lnTo>
                    <a:lnTo>
                      <a:pt x="0" y="58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4" y="66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12" y="68"/>
                    </a:lnTo>
                    <a:lnTo>
                      <a:pt x="14" y="70"/>
                    </a:lnTo>
                    <a:lnTo>
                      <a:pt x="14" y="70"/>
                    </a:lnTo>
                    <a:lnTo>
                      <a:pt x="14" y="72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80"/>
                    </a:lnTo>
                    <a:lnTo>
                      <a:pt x="14" y="84"/>
                    </a:lnTo>
                    <a:lnTo>
                      <a:pt x="14" y="84"/>
                    </a:lnTo>
                    <a:lnTo>
                      <a:pt x="18" y="86"/>
                    </a:lnTo>
                    <a:lnTo>
                      <a:pt x="22" y="84"/>
                    </a:lnTo>
                    <a:lnTo>
                      <a:pt x="22" y="84"/>
                    </a:lnTo>
                    <a:lnTo>
                      <a:pt x="26" y="84"/>
                    </a:lnTo>
                    <a:lnTo>
                      <a:pt x="30" y="84"/>
                    </a:lnTo>
                    <a:lnTo>
                      <a:pt x="30" y="84"/>
                    </a:lnTo>
                    <a:lnTo>
                      <a:pt x="32" y="86"/>
                    </a:lnTo>
                    <a:lnTo>
                      <a:pt x="32" y="90"/>
                    </a:lnTo>
                    <a:lnTo>
                      <a:pt x="32" y="90"/>
                    </a:lnTo>
                    <a:lnTo>
                      <a:pt x="32" y="94"/>
                    </a:lnTo>
                    <a:lnTo>
                      <a:pt x="36" y="96"/>
                    </a:lnTo>
                    <a:lnTo>
                      <a:pt x="36" y="96"/>
                    </a:lnTo>
                    <a:lnTo>
                      <a:pt x="42" y="96"/>
                    </a:lnTo>
                    <a:lnTo>
                      <a:pt x="44" y="92"/>
                    </a:lnTo>
                    <a:lnTo>
                      <a:pt x="44" y="92"/>
                    </a:lnTo>
                    <a:lnTo>
                      <a:pt x="48" y="90"/>
                    </a:lnTo>
                    <a:lnTo>
                      <a:pt x="50" y="88"/>
                    </a:lnTo>
                    <a:lnTo>
                      <a:pt x="50" y="88"/>
                    </a:lnTo>
                    <a:lnTo>
                      <a:pt x="54" y="88"/>
                    </a:lnTo>
                    <a:lnTo>
                      <a:pt x="54" y="92"/>
                    </a:lnTo>
                    <a:lnTo>
                      <a:pt x="54" y="92"/>
                    </a:lnTo>
                    <a:lnTo>
                      <a:pt x="58" y="94"/>
                    </a:lnTo>
                    <a:lnTo>
                      <a:pt x="62" y="94"/>
                    </a:lnTo>
                    <a:lnTo>
                      <a:pt x="62" y="94"/>
                    </a:lnTo>
                    <a:lnTo>
                      <a:pt x="66" y="92"/>
                    </a:lnTo>
                    <a:lnTo>
                      <a:pt x="68" y="88"/>
                    </a:lnTo>
                    <a:lnTo>
                      <a:pt x="68" y="88"/>
                    </a:lnTo>
                    <a:lnTo>
                      <a:pt x="68" y="84"/>
                    </a:lnTo>
                    <a:lnTo>
                      <a:pt x="70" y="80"/>
                    </a:lnTo>
                    <a:lnTo>
                      <a:pt x="70" y="80"/>
                    </a:lnTo>
                    <a:lnTo>
                      <a:pt x="74" y="80"/>
                    </a:lnTo>
                    <a:lnTo>
                      <a:pt x="76" y="82"/>
                    </a:lnTo>
                    <a:lnTo>
                      <a:pt x="76" y="82"/>
                    </a:lnTo>
                    <a:lnTo>
                      <a:pt x="80" y="84"/>
                    </a:lnTo>
                    <a:lnTo>
                      <a:pt x="84" y="80"/>
                    </a:lnTo>
                    <a:lnTo>
                      <a:pt x="84" y="80"/>
                    </a:lnTo>
                    <a:lnTo>
                      <a:pt x="86" y="76"/>
                    </a:lnTo>
                    <a:lnTo>
                      <a:pt x="86" y="74"/>
                    </a:lnTo>
                    <a:lnTo>
                      <a:pt x="86" y="74"/>
                    </a:lnTo>
                    <a:close/>
                    <a:moveTo>
                      <a:pt x="28" y="68"/>
                    </a:moveTo>
                    <a:lnTo>
                      <a:pt x="28" y="68"/>
                    </a:lnTo>
                    <a:lnTo>
                      <a:pt x="22" y="58"/>
                    </a:lnTo>
                    <a:lnTo>
                      <a:pt x="20" y="48"/>
                    </a:lnTo>
                    <a:lnTo>
                      <a:pt x="22" y="38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36" y="22"/>
                    </a:lnTo>
                    <a:lnTo>
                      <a:pt x="46" y="20"/>
                    </a:lnTo>
                    <a:lnTo>
                      <a:pt x="58" y="20"/>
                    </a:lnTo>
                    <a:lnTo>
                      <a:pt x="68" y="26"/>
                    </a:lnTo>
                    <a:lnTo>
                      <a:pt x="68" y="26"/>
                    </a:lnTo>
                    <a:lnTo>
                      <a:pt x="74" y="36"/>
                    </a:lnTo>
                    <a:lnTo>
                      <a:pt x="76" y="46"/>
                    </a:lnTo>
                    <a:lnTo>
                      <a:pt x="74" y="58"/>
                    </a:lnTo>
                    <a:lnTo>
                      <a:pt x="68" y="66"/>
                    </a:lnTo>
                    <a:lnTo>
                      <a:pt x="68" y="66"/>
                    </a:lnTo>
                    <a:lnTo>
                      <a:pt x="60" y="74"/>
                    </a:lnTo>
                    <a:lnTo>
                      <a:pt x="50" y="76"/>
                    </a:lnTo>
                    <a:lnTo>
                      <a:pt x="38" y="74"/>
                    </a:lnTo>
                    <a:lnTo>
                      <a:pt x="28" y="68"/>
                    </a:lnTo>
                    <a:lnTo>
                      <a:pt x="28" y="6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9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Freeform 112"/>
              <p:cNvSpPr>
                <a:spLocks noEditPoints="1"/>
              </p:cNvSpPr>
              <p:nvPr/>
            </p:nvSpPr>
            <p:spPr bwMode="auto">
              <a:xfrm>
                <a:off x="10140950" y="2263775"/>
                <a:ext cx="238125" cy="238125"/>
              </a:xfrm>
              <a:custGeom>
                <a:avLst/>
                <a:gdLst/>
                <a:ahLst/>
                <a:cxnLst>
                  <a:cxn ang="0">
                    <a:pos x="130" y="108"/>
                  </a:cxn>
                  <a:cxn ang="0">
                    <a:pos x="140" y="100"/>
                  </a:cxn>
                  <a:cxn ang="0">
                    <a:pos x="148" y="96"/>
                  </a:cxn>
                  <a:cxn ang="0">
                    <a:pos x="148" y="84"/>
                  </a:cxn>
                  <a:cxn ang="0">
                    <a:pos x="142" y="78"/>
                  </a:cxn>
                  <a:cxn ang="0">
                    <a:pos x="140" y="66"/>
                  </a:cxn>
                  <a:cxn ang="0">
                    <a:pos x="148" y="60"/>
                  </a:cxn>
                  <a:cxn ang="0">
                    <a:pos x="146" y="48"/>
                  </a:cxn>
                  <a:cxn ang="0">
                    <a:pos x="138" y="44"/>
                  </a:cxn>
                  <a:cxn ang="0">
                    <a:pos x="126" y="40"/>
                  </a:cxn>
                  <a:cxn ang="0">
                    <a:pos x="130" y="28"/>
                  </a:cxn>
                  <a:cxn ang="0">
                    <a:pos x="126" y="18"/>
                  </a:cxn>
                  <a:cxn ang="0">
                    <a:pos x="114" y="18"/>
                  </a:cxn>
                  <a:cxn ang="0">
                    <a:pos x="106" y="20"/>
                  </a:cxn>
                  <a:cxn ang="0">
                    <a:pos x="100" y="10"/>
                  </a:cxn>
                  <a:cxn ang="0">
                    <a:pos x="92" y="0"/>
                  </a:cxn>
                  <a:cxn ang="0">
                    <a:pos x="82" y="2"/>
                  </a:cxn>
                  <a:cxn ang="0">
                    <a:pos x="76" y="10"/>
                  </a:cxn>
                  <a:cxn ang="0">
                    <a:pos x="64" y="6"/>
                  </a:cxn>
                  <a:cxn ang="0">
                    <a:pos x="56" y="0"/>
                  </a:cxn>
                  <a:cxn ang="0">
                    <a:pos x="46" y="6"/>
                  </a:cxn>
                  <a:cxn ang="0">
                    <a:pos x="44" y="14"/>
                  </a:cxn>
                  <a:cxn ang="0">
                    <a:pos x="36" y="22"/>
                  </a:cxn>
                  <a:cxn ang="0">
                    <a:pos x="24" y="18"/>
                  </a:cxn>
                  <a:cxn ang="0">
                    <a:pos x="16" y="26"/>
                  </a:cxn>
                  <a:cxn ang="0">
                    <a:pos x="16" y="34"/>
                  </a:cxn>
                  <a:cxn ang="0">
                    <a:pos x="18" y="48"/>
                  </a:cxn>
                  <a:cxn ang="0">
                    <a:pos x="6" y="50"/>
                  </a:cxn>
                  <a:cxn ang="0">
                    <a:pos x="0" y="58"/>
                  </a:cxn>
                  <a:cxn ang="0">
                    <a:pos x="4" y="70"/>
                  </a:cxn>
                  <a:cxn ang="0">
                    <a:pos x="12" y="80"/>
                  </a:cxn>
                  <a:cxn ang="0">
                    <a:pos x="6" y="86"/>
                  </a:cxn>
                  <a:cxn ang="0">
                    <a:pos x="2" y="98"/>
                  </a:cxn>
                  <a:cxn ang="0">
                    <a:pos x="8" y="104"/>
                  </a:cxn>
                  <a:cxn ang="0">
                    <a:pos x="18" y="106"/>
                  </a:cxn>
                  <a:cxn ang="0">
                    <a:pos x="20" y="118"/>
                  </a:cxn>
                  <a:cxn ang="0">
                    <a:pos x="20" y="128"/>
                  </a:cxn>
                  <a:cxn ang="0">
                    <a:pos x="30" y="134"/>
                  </a:cxn>
                  <a:cxn ang="0">
                    <a:pos x="38" y="130"/>
                  </a:cxn>
                  <a:cxn ang="0">
                    <a:pos x="50" y="134"/>
                  </a:cxn>
                  <a:cxn ang="0">
                    <a:pos x="52" y="146"/>
                  </a:cxn>
                  <a:cxn ang="0">
                    <a:pos x="62" y="150"/>
                  </a:cxn>
                  <a:cxn ang="0">
                    <a:pos x="68" y="144"/>
                  </a:cxn>
                  <a:cxn ang="0">
                    <a:pos x="80" y="138"/>
                  </a:cxn>
                  <a:cxn ang="0">
                    <a:pos x="86" y="146"/>
                  </a:cxn>
                  <a:cxn ang="0">
                    <a:pos x="98" y="148"/>
                  </a:cxn>
                  <a:cxn ang="0">
                    <a:pos x="104" y="138"/>
                  </a:cxn>
                  <a:cxn ang="0">
                    <a:pos x="110" y="126"/>
                  </a:cxn>
                  <a:cxn ang="0">
                    <a:pos x="118" y="130"/>
                  </a:cxn>
                  <a:cxn ang="0">
                    <a:pos x="130" y="128"/>
                  </a:cxn>
                  <a:cxn ang="0">
                    <a:pos x="134" y="118"/>
                  </a:cxn>
                  <a:cxn ang="0">
                    <a:pos x="44" y="108"/>
                  </a:cxn>
                  <a:cxn ang="0">
                    <a:pos x="30" y="76"/>
                  </a:cxn>
                  <a:cxn ang="0">
                    <a:pos x="42" y="44"/>
                  </a:cxn>
                  <a:cxn ang="0">
                    <a:pos x="64" y="32"/>
                  </a:cxn>
                  <a:cxn ang="0">
                    <a:pos x="98" y="38"/>
                  </a:cxn>
                  <a:cxn ang="0">
                    <a:pos x="114" y="56"/>
                  </a:cxn>
                  <a:cxn ang="0">
                    <a:pos x="116" y="90"/>
                  </a:cxn>
                  <a:cxn ang="0">
                    <a:pos x="100" y="110"/>
                  </a:cxn>
                  <a:cxn ang="0">
                    <a:pos x="68" y="118"/>
                  </a:cxn>
                  <a:cxn ang="0">
                    <a:pos x="44" y="108"/>
                  </a:cxn>
                </a:cxnLst>
                <a:rect l="0" t="0" r="r" b="b"/>
                <a:pathLst>
                  <a:path w="150" h="150">
                    <a:moveTo>
                      <a:pt x="132" y="114"/>
                    </a:moveTo>
                    <a:lnTo>
                      <a:pt x="132" y="114"/>
                    </a:lnTo>
                    <a:lnTo>
                      <a:pt x="130" y="112"/>
                    </a:lnTo>
                    <a:lnTo>
                      <a:pt x="130" y="108"/>
                    </a:lnTo>
                    <a:lnTo>
                      <a:pt x="132" y="102"/>
                    </a:lnTo>
                    <a:lnTo>
                      <a:pt x="132" y="102"/>
                    </a:lnTo>
                    <a:lnTo>
                      <a:pt x="134" y="100"/>
                    </a:lnTo>
                    <a:lnTo>
                      <a:pt x="140" y="100"/>
                    </a:lnTo>
                    <a:lnTo>
                      <a:pt x="140" y="100"/>
                    </a:lnTo>
                    <a:lnTo>
                      <a:pt x="142" y="100"/>
                    </a:lnTo>
                    <a:lnTo>
                      <a:pt x="146" y="98"/>
                    </a:lnTo>
                    <a:lnTo>
                      <a:pt x="148" y="96"/>
                    </a:lnTo>
                    <a:lnTo>
                      <a:pt x="150" y="92"/>
                    </a:lnTo>
                    <a:lnTo>
                      <a:pt x="150" y="92"/>
                    </a:lnTo>
                    <a:lnTo>
                      <a:pt x="150" y="88"/>
                    </a:lnTo>
                    <a:lnTo>
                      <a:pt x="148" y="84"/>
                    </a:lnTo>
                    <a:lnTo>
                      <a:pt x="148" y="82"/>
                    </a:lnTo>
                    <a:lnTo>
                      <a:pt x="144" y="80"/>
                    </a:lnTo>
                    <a:lnTo>
                      <a:pt x="144" y="80"/>
                    </a:lnTo>
                    <a:lnTo>
                      <a:pt x="142" y="78"/>
                    </a:lnTo>
                    <a:lnTo>
                      <a:pt x="140" y="76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40" y="66"/>
                    </a:lnTo>
                    <a:lnTo>
                      <a:pt x="144" y="64"/>
                    </a:lnTo>
                    <a:lnTo>
                      <a:pt x="144" y="64"/>
                    </a:lnTo>
                    <a:lnTo>
                      <a:pt x="146" y="62"/>
                    </a:lnTo>
                    <a:lnTo>
                      <a:pt x="148" y="60"/>
                    </a:lnTo>
                    <a:lnTo>
                      <a:pt x="148" y="56"/>
                    </a:lnTo>
                    <a:lnTo>
                      <a:pt x="148" y="52"/>
                    </a:lnTo>
                    <a:lnTo>
                      <a:pt x="148" y="52"/>
                    </a:lnTo>
                    <a:lnTo>
                      <a:pt x="146" y="48"/>
                    </a:lnTo>
                    <a:lnTo>
                      <a:pt x="144" y="46"/>
                    </a:lnTo>
                    <a:lnTo>
                      <a:pt x="140" y="44"/>
                    </a:lnTo>
                    <a:lnTo>
                      <a:pt x="138" y="44"/>
                    </a:lnTo>
                    <a:lnTo>
                      <a:pt x="138" y="44"/>
                    </a:lnTo>
                    <a:lnTo>
                      <a:pt x="134" y="44"/>
                    </a:lnTo>
                    <a:lnTo>
                      <a:pt x="132" y="44"/>
                    </a:lnTo>
                    <a:lnTo>
                      <a:pt x="126" y="40"/>
                    </a:lnTo>
                    <a:lnTo>
                      <a:pt x="126" y="40"/>
                    </a:lnTo>
                    <a:lnTo>
                      <a:pt x="126" y="36"/>
                    </a:lnTo>
                    <a:lnTo>
                      <a:pt x="130" y="30"/>
                    </a:lnTo>
                    <a:lnTo>
                      <a:pt x="130" y="30"/>
                    </a:lnTo>
                    <a:lnTo>
                      <a:pt x="130" y="28"/>
                    </a:lnTo>
                    <a:lnTo>
                      <a:pt x="130" y="24"/>
                    </a:lnTo>
                    <a:lnTo>
                      <a:pt x="130" y="22"/>
                    </a:lnTo>
                    <a:lnTo>
                      <a:pt x="126" y="18"/>
                    </a:lnTo>
                    <a:lnTo>
                      <a:pt x="126" y="18"/>
                    </a:lnTo>
                    <a:lnTo>
                      <a:pt x="124" y="16"/>
                    </a:lnTo>
                    <a:lnTo>
                      <a:pt x="120" y="16"/>
                    </a:lnTo>
                    <a:lnTo>
                      <a:pt x="118" y="16"/>
                    </a:lnTo>
                    <a:lnTo>
                      <a:pt x="114" y="18"/>
                    </a:lnTo>
                    <a:lnTo>
                      <a:pt x="114" y="18"/>
                    </a:lnTo>
                    <a:lnTo>
                      <a:pt x="110" y="20"/>
                    </a:lnTo>
                    <a:lnTo>
                      <a:pt x="106" y="20"/>
                    </a:lnTo>
                    <a:lnTo>
                      <a:pt x="106" y="20"/>
                    </a:lnTo>
                    <a:lnTo>
                      <a:pt x="102" y="16"/>
                    </a:lnTo>
                    <a:lnTo>
                      <a:pt x="100" y="12"/>
                    </a:lnTo>
                    <a:lnTo>
                      <a:pt x="100" y="10"/>
                    </a:lnTo>
                    <a:lnTo>
                      <a:pt x="100" y="10"/>
                    </a:lnTo>
                    <a:lnTo>
                      <a:pt x="100" y="6"/>
                    </a:lnTo>
                    <a:lnTo>
                      <a:pt x="98" y="4"/>
                    </a:lnTo>
                    <a:lnTo>
                      <a:pt x="96" y="2"/>
                    </a:lnTo>
                    <a:lnTo>
                      <a:pt x="92" y="0"/>
                    </a:lnTo>
                    <a:lnTo>
                      <a:pt x="92" y="0"/>
                    </a:lnTo>
                    <a:lnTo>
                      <a:pt x="88" y="0"/>
                    </a:lnTo>
                    <a:lnTo>
                      <a:pt x="84" y="0"/>
                    </a:lnTo>
                    <a:lnTo>
                      <a:pt x="82" y="2"/>
                    </a:lnTo>
                    <a:lnTo>
                      <a:pt x="80" y="4"/>
                    </a:lnTo>
                    <a:lnTo>
                      <a:pt x="80" y="4"/>
                    </a:lnTo>
                    <a:lnTo>
                      <a:pt x="78" y="8"/>
                    </a:lnTo>
                    <a:lnTo>
                      <a:pt x="76" y="10"/>
                    </a:lnTo>
                    <a:lnTo>
                      <a:pt x="70" y="12"/>
                    </a:lnTo>
                    <a:lnTo>
                      <a:pt x="70" y="12"/>
                    </a:lnTo>
                    <a:lnTo>
                      <a:pt x="66" y="10"/>
                    </a:lnTo>
                    <a:lnTo>
                      <a:pt x="64" y="6"/>
                    </a:lnTo>
                    <a:lnTo>
                      <a:pt x="64" y="6"/>
                    </a:lnTo>
                    <a:lnTo>
                      <a:pt x="62" y="2"/>
                    </a:lnTo>
                    <a:lnTo>
                      <a:pt x="60" y="2"/>
                    </a:lnTo>
                    <a:lnTo>
                      <a:pt x="56" y="0"/>
                    </a:lnTo>
                    <a:lnTo>
                      <a:pt x="52" y="2"/>
                    </a:lnTo>
                    <a:lnTo>
                      <a:pt x="52" y="2"/>
                    </a:lnTo>
                    <a:lnTo>
                      <a:pt x="48" y="4"/>
                    </a:lnTo>
                    <a:lnTo>
                      <a:pt x="46" y="6"/>
                    </a:lnTo>
                    <a:lnTo>
                      <a:pt x="44" y="8"/>
                    </a:lnTo>
                    <a:lnTo>
                      <a:pt x="44" y="12"/>
                    </a:lnTo>
                    <a:lnTo>
                      <a:pt x="44" y="12"/>
                    </a:lnTo>
                    <a:lnTo>
                      <a:pt x="44" y="14"/>
                    </a:lnTo>
                    <a:lnTo>
                      <a:pt x="44" y="18"/>
                    </a:lnTo>
                    <a:lnTo>
                      <a:pt x="40" y="22"/>
                    </a:lnTo>
                    <a:lnTo>
                      <a:pt x="40" y="22"/>
                    </a:lnTo>
                    <a:lnTo>
                      <a:pt x="36" y="22"/>
                    </a:lnTo>
                    <a:lnTo>
                      <a:pt x="30" y="20"/>
                    </a:lnTo>
                    <a:lnTo>
                      <a:pt x="30" y="20"/>
                    </a:lnTo>
                    <a:lnTo>
                      <a:pt x="28" y="18"/>
                    </a:lnTo>
                    <a:lnTo>
                      <a:pt x="24" y="18"/>
                    </a:lnTo>
                    <a:lnTo>
                      <a:pt x="22" y="20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6" y="26"/>
                    </a:lnTo>
                    <a:lnTo>
                      <a:pt x="16" y="30"/>
                    </a:lnTo>
                    <a:lnTo>
                      <a:pt x="16" y="32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8" y="38"/>
                    </a:lnTo>
                    <a:lnTo>
                      <a:pt x="20" y="42"/>
                    </a:lnTo>
                    <a:lnTo>
                      <a:pt x="18" y="48"/>
                    </a:lnTo>
                    <a:lnTo>
                      <a:pt x="18" y="48"/>
                    </a:lnTo>
                    <a:lnTo>
                      <a:pt x="14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6" y="50"/>
                    </a:lnTo>
                    <a:lnTo>
                      <a:pt x="4" y="52"/>
                    </a:lnTo>
                    <a:lnTo>
                      <a:pt x="2" y="54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0" y="62"/>
                    </a:lnTo>
                    <a:lnTo>
                      <a:pt x="0" y="66"/>
                    </a:lnTo>
                    <a:lnTo>
                      <a:pt x="2" y="68"/>
                    </a:lnTo>
                    <a:lnTo>
                      <a:pt x="4" y="70"/>
                    </a:lnTo>
                    <a:lnTo>
                      <a:pt x="4" y="70"/>
                    </a:lnTo>
                    <a:lnTo>
                      <a:pt x="8" y="70"/>
                    </a:lnTo>
                    <a:lnTo>
                      <a:pt x="10" y="74"/>
                    </a:lnTo>
                    <a:lnTo>
                      <a:pt x="12" y="80"/>
                    </a:lnTo>
                    <a:lnTo>
                      <a:pt x="12" y="80"/>
                    </a:lnTo>
                    <a:lnTo>
                      <a:pt x="10" y="82"/>
                    </a:lnTo>
                    <a:lnTo>
                      <a:pt x="6" y="86"/>
                    </a:lnTo>
                    <a:lnTo>
                      <a:pt x="6" y="86"/>
                    </a:lnTo>
                    <a:lnTo>
                      <a:pt x="2" y="88"/>
                    </a:lnTo>
                    <a:lnTo>
                      <a:pt x="2" y="90"/>
                    </a:lnTo>
                    <a:lnTo>
                      <a:pt x="0" y="94"/>
                    </a:lnTo>
                    <a:lnTo>
                      <a:pt x="2" y="98"/>
                    </a:lnTo>
                    <a:lnTo>
                      <a:pt x="2" y="98"/>
                    </a:lnTo>
                    <a:lnTo>
                      <a:pt x="2" y="100"/>
                    </a:lnTo>
                    <a:lnTo>
                      <a:pt x="6" y="104"/>
                    </a:lnTo>
                    <a:lnTo>
                      <a:pt x="8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4" y="104"/>
                    </a:lnTo>
                    <a:lnTo>
                      <a:pt x="18" y="106"/>
                    </a:lnTo>
                    <a:lnTo>
                      <a:pt x="22" y="110"/>
                    </a:lnTo>
                    <a:lnTo>
                      <a:pt x="22" y="110"/>
                    </a:lnTo>
                    <a:lnTo>
                      <a:pt x="22" y="114"/>
                    </a:lnTo>
                    <a:lnTo>
                      <a:pt x="20" y="118"/>
                    </a:lnTo>
                    <a:lnTo>
                      <a:pt x="20" y="118"/>
                    </a:lnTo>
                    <a:lnTo>
                      <a:pt x="18" y="122"/>
                    </a:lnTo>
                    <a:lnTo>
                      <a:pt x="18" y="124"/>
                    </a:lnTo>
                    <a:lnTo>
                      <a:pt x="20" y="128"/>
                    </a:lnTo>
                    <a:lnTo>
                      <a:pt x="22" y="130"/>
                    </a:lnTo>
                    <a:lnTo>
                      <a:pt x="22" y="130"/>
                    </a:lnTo>
                    <a:lnTo>
                      <a:pt x="26" y="134"/>
                    </a:lnTo>
                    <a:lnTo>
                      <a:pt x="30" y="134"/>
                    </a:lnTo>
                    <a:lnTo>
                      <a:pt x="32" y="134"/>
                    </a:lnTo>
                    <a:lnTo>
                      <a:pt x="34" y="132"/>
                    </a:lnTo>
                    <a:lnTo>
                      <a:pt x="34" y="132"/>
                    </a:lnTo>
                    <a:lnTo>
                      <a:pt x="38" y="130"/>
                    </a:lnTo>
                    <a:lnTo>
                      <a:pt x="42" y="130"/>
                    </a:lnTo>
                    <a:lnTo>
                      <a:pt x="48" y="132"/>
                    </a:lnTo>
                    <a:lnTo>
                      <a:pt x="48" y="132"/>
                    </a:lnTo>
                    <a:lnTo>
                      <a:pt x="50" y="134"/>
                    </a:lnTo>
                    <a:lnTo>
                      <a:pt x="50" y="140"/>
                    </a:lnTo>
                    <a:lnTo>
                      <a:pt x="50" y="140"/>
                    </a:lnTo>
                    <a:lnTo>
                      <a:pt x="50" y="144"/>
                    </a:lnTo>
                    <a:lnTo>
                      <a:pt x="52" y="146"/>
                    </a:lnTo>
                    <a:lnTo>
                      <a:pt x="54" y="148"/>
                    </a:lnTo>
                    <a:lnTo>
                      <a:pt x="58" y="150"/>
                    </a:lnTo>
                    <a:lnTo>
                      <a:pt x="58" y="150"/>
                    </a:lnTo>
                    <a:lnTo>
                      <a:pt x="62" y="150"/>
                    </a:lnTo>
                    <a:lnTo>
                      <a:pt x="64" y="150"/>
                    </a:lnTo>
                    <a:lnTo>
                      <a:pt x="68" y="148"/>
                    </a:lnTo>
                    <a:lnTo>
                      <a:pt x="68" y="144"/>
                    </a:lnTo>
                    <a:lnTo>
                      <a:pt x="68" y="144"/>
                    </a:lnTo>
                    <a:lnTo>
                      <a:pt x="70" y="142"/>
                    </a:lnTo>
                    <a:lnTo>
                      <a:pt x="74" y="140"/>
                    </a:lnTo>
                    <a:lnTo>
                      <a:pt x="80" y="138"/>
                    </a:lnTo>
                    <a:lnTo>
                      <a:pt x="80" y="138"/>
                    </a:lnTo>
                    <a:lnTo>
                      <a:pt x="82" y="140"/>
                    </a:lnTo>
                    <a:lnTo>
                      <a:pt x="86" y="144"/>
                    </a:lnTo>
                    <a:lnTo>
                      <a:pt x="86" y="144"/>
                    </a:lnTo>
                    <a:lnTo>
                      <a:pt x="86" y="146"/>
                    </a:lnTo>
                    <a:lnTo>
                      <a:pt x="90" y="148"/>
                    </a:lnTo>
                    <a:lnTo>
                      <a:pt x="94" y="148"/>
                    </a:lnTo>
                    <a:lnTo>
                      <a:pt x="98" y="148"/>
                    </a:lnTo>
                    <a:lnTo>
                      <a:pt x="98" y="148"/>
                    </a:lnTo>
                    <a:lnTo>
                      <a:pt x="100" y="146"/>
                    </a:lnTo>
                    <a:lnTo>
                      <a:pt x="104" y="144"/>
                    </a:lnTo>
                    <a:lnTo>
                      <a:pt x="104" y="142"/>
                    </a:lnTo>
                    <a:lnTo>
                      <a:pt x="104" y="138"/>
                    </a:lnTo>
                    <a:lnTo>
                      <a:pt x="104" y="138"/>
                    </a:lnTo>
                    <a:lnTo>
                      <a:pt x="104" y="134"/>
                    </a:lnTo>
                    <a:lnTo>
                      <a:pt x="106" y="132"/>
                    </a:lnTo>
                    <a:lnTo>
                      <a:pt x="110" y="126"/>
                    </a:lnTo>
                    <a:lnTo>
                      <a:pt x="110" y="126"/>
                    </a:lnTo>
                    <a:lnTo>
                      <a:pt x="114" y="126"/>
                    </a:lnTo>
                    <a:lnTo>
                      <a:pt x="118" y="130"/>
                    </a:lnTo>
                    <a:lnTo>
                      <a:pt x="118" y="130"/>
                    </a:lnTo>
                    <a:lnTo>
                      <a:pt x="122" y="130"/>
                    </a:lnTo>
                    <a:lnTo>
                      <a:pt x="124" y="130"/>
                    </a:lnTo>
                    <a:lnTo>
                      <a:pt x="128" y="130"/>
                    </a:lnTo>
                    <a:lnTo>
                      <a:pt x="130" y="128"/>
                    </a:lnTo>
                    <a:lnTo>
                      <a:pt x="130" y="128"/>
                    </a:lnTo>
                    <a:lnTo>
                      <a:pt x="134" y="124"/>
                    </a:lnTo>
                    <a:lnTo>
                      <a:pt x="134" y="120"/>
                    </a:lnTo>
                    <a:lnTo>
                      <a:pt x="134" y="118"/>
                    </a:lnTo>
                    <a:lnTo>
                      <a:pt x="132" y="114"/>
                    </a:lnTo>
                    <a:lnTo>
                      <a:pt x="132" y="114"/>
                    </a:lnTo>
                    <a:close/>
                    <a:moveTo>
                      <a:pt x="44" y="108"/>
                    </a:moveTo>
                    <a:lnTo>
                      <a:pt x="44" y="108"/>
                    </a:lnTo>
                    <a:lnTo>
                      <a:pt x="38" y="100"/>
                    </a:lnTo>
                    <a:lnTo>
                      <a:pt x="34" y="92"/>
                    </a:lnTo>
                    <a:lnTo>
                      <a:pt x="32" y="84"/>
                    </a:lnTo>
                    <a:lnTo>
                      <a:pt x="30" y="76"/>
                    </a:lnTo>
                    <a:lnTo>
                      <a:pt x="32" y="68"/>
                    </a:lnTo>
                    <a:lnTo>
                      <a:pt x="34" y="60"/>
                    </a:lnTo>
                    <a:lnTo>
                      <a:pt x="36" y="52"/>
                    </a:lnTo>
                    <a:lnTo>
                      <a:pt x="42" y="44"/>
                    </a:lnTo>
                    <a:lnTo>
                      <a:pt x="42" y="44"/>
                    </a:lnTo>
                    <a:lnTo>
                      <a:pt x="50" y="38"/>
                    </a:lnTo>
                    <a:lnTo>
                      <a:pt x="56" y="34"/>
                    </a:lnTo>
                    <a:lnTo>
                      <a:pt x="64" y="32"/>
                    </a:lnTo>
                    <a:lnTo>
                      <a:pt x="74" y="30"/>
                    </a:lnTo>
                    <a:lnTo>
                      <a:pt x="82" y="32"/>
                    </a:lnTo>
                    <a:lnTo>
                      <a:pt x="90" y="34"/>
                    </a:lnTo>
                    <a:lnTo>
                      <a:pt x="98" y="38"/>
                    </a:lnTo>
                    <a:lnTo>
                      <a:pt x="104" y="42"/>
                    </a:lnTo>
                    <a:lnTo>
                      <a:pt x="104" y="42"/>
                    </a:lnTo>
                    <a:lnTo>
                      <a:pt x="110" y="50"/>
                    </a:lnTo>
                    <a:lnTo>
                      <a:pt x="114" y="56"/>
                    </a:lnTo>
                    <a:lnTo>
                      <a:pt x="118" y="64"/>
                    </a:lnTo>
                    <a:lnTo>
                      <a:pt x="118" y="74"/>
                    </a:lnTo>
                    <a:lnTo>
                      <a:pt x="118" y="82"/>
                    </a:lnTo>
                    <a:lnTo>
                      <a:pt x="116" y="90"/>
                    </a:lnTo>
                    <a:lnTo>
                      <a:pt x="112" y="98"/>
                    </a:lnTo>
                    <a:lnTo>
                      <a:pt x="106" y="104"/>
                    </a:lnTo>
                    <a:lnTo>
                      <a:pt x="106" y="104"/>
                    </a:lnTo>
                    <a:lnTo>
                      <a:pt x="100" y="110"/>
                    </a:lnTo>
                    <a:lnTo>
                      <a:pt x="92" y="114"/>
                    </a:lnTo>
                    <a:lnTo>
                      <a:pt x="84" y="118"/>
                    </a:lnTo>
                    <a:lnTo>
                      <a:pt x="76" y="118"/>
                    </a:lnTo>
                    <a:lnTo>
                      <a:pt x="68" y="118"/>
                    </a:lnTo>
                    <a:lnTo>
                      <a:pt x="60" y="116"/>
                    </a:lnTo>
                    <a:lnTo>
                      <a:pt x="52" y="112"/>
                    </a:lnTo>
                    <a:lnTo>
                      <a:pt x="44" y="108"/>
                    </a:lnTo>
                    <a:lnTo>
                      <a:pt x="44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9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Freeform 113"/>
              <p:cNvSpPr>
                <a:spLocks/>
              </p:cNvSpPr>
              <p:nvPr/>
            </p:nvSpPr>
            <p:spPr bwMode="auto">
              <a:xfrm>
                <a:off x="10210800" y="2333625"/>
                <a:ext cx="98425" cy="98425"/>
              </a:xfrm>
              <a:custGeom>
                <a:avLst/>
                <a:gdLst/>
                <a:ahLst/>
                <a:cxnLst>
                  <a:cxn ang="0">
                    <a:pos x="52" y="52"/>
                  </a:cxn>
                  <a:cxn ang="0">
                    <a:pos x="52" y="52"/>
                  </a:cxn>
                  <a:cxn ang="0">
                    <a:pos x="48" y="56"/>
                  </a:cxn>
                  <a:cxn ang="0">
                    <a:pos x="42" y="60"/>
                  </a:cxn>
                  <a:cxn ang="0">
                    <a:pos x="30" y="62"/>
                  </a:cxn>
                  <a:cxn ang="0">
                    <a:pos x="18" y="60"/>
                  </a:cxn>
                  <a:cxn ang="0">
                    <a:pos x="14" y="56"/>
                  </a:cxn>
                  <a:cxn ang="0">
                    <a:pos x="8" y="52"/>
                  </a:cxn>
                  <a:cxn ang="0">
                    <a:pos x="8" y="52"/>
                  </a:cxn>
                  <a:cxn ang="0">
                    <a:pos x="4" y="48"/>
                  </a:cxn>
                  <a:cxn ang="0">
                    <a:pos x="2" y="42"/>
                  </a:cxn>
                  <a:cxn ang="0">
                    <a:pos x="0" y="30"/>
                  </a:cxn>
                  <a:cxn ang="0">
                    <a:pos x="2" y="20"/>
                  </a:cxn>
                  <a:cxn ang="0">
                    <a:pos x="4" y="1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14" y="4"/>
                  </a:cxn>
                  <a:cxn ang="0">
                    <a:pos x="18" y="2"/>
                  </a:cxn>
                  <a:cxn ang="0">
                    <a:pos x="30" y="0"/>
                  </a:cxn>
                  <a:cxn ang="0">
                    <a:pos x="42" y="2"/>
                  </a:cxn>
                  <a:cxn ang="0">
                    <a:pos x="48" y="4"/>
                  </a:cxn>
                  <a:cxn ang="0">
                    <a:pos x="52" y="8"/>
                  </a:cxn>
                  <a:cxn ang="0">
                    <a:pos x="52" y="8"/>
                  </a:cxn>
                  <a:cxn ang="0">
                    <a:pos x="56" y="14"/>
                  </a:cxn>
                  <a:cxn ang="0">
                    <a:pos x="60" y="20"/>
                  </a:cxn>
                  <a:cxn ang="0">
                    <a:pos x="62" y="30"/>
                  </a:cxn>
                  <a:cxn ang="0">
                    <a:pos x="60" y="42"/>
                  </a:cxn>
                  <a:cxn ang="0">
                    <a:pos x="56" y="48"/>
                  </a:cxn>
                  <a:cxn ang="0">
                    <a:pos x="52" y="52"/>
                  </a:cxn>
                  <a:cxn ang="0">
                    <a:pos x="52" y="52"/>
                  </a:cxn>
                </a:cxnLst>
                <a:rect l="0" t="0" r="r" b="b"/>
                <a:pathLst>
                  <a:path w="62" h="62">
                    <a:moveTo>
                      <a:pt x="52" y="52"/>
                    </a:moveTo>
                    <a:lnTo>
                      <a:pt x="52" y="52"/>
                    </a:lnTo>
                    <a:lnTo>
                      <a:pt x="48" y="56"/>
                    </a:lnTo>
                    <a:lnTo>
                      <a:pt x="42" y="60"/>
                    </a:lnTo>
                    <a:lnTo>
                      <a:pt x="30" y="62"/>
                    </a:lnTo>
                    <a:lnTo>
                      <a:pt x="18" y="60"/>
                    </a:lnTo>
                    <a:lnTo>
                      <a:pt x="14" y="56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4" y="48"/>
                    </a:lnTo>
                    <a:lnTo>
                      <a:pt x="2" y="42"/>
                    </a:lnTo>
                    <a:lnTo>
                      <a:pt x="0" y="30"/>
                    </a:lnTo>
                    <a:lnTo>
                      <a:pt x="2" y="20"/>
                    </a:lnTo>
                    <a:lnTo>
                      <a:pt x="4" y="1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14" y="4"/>
                    </a:lnTo>
                    <a:lnTo>
                      <a:pt x="18" y="2"/>
                    </a:lnTo>
                    <a:lnTo>
                      <a:pt x="30" y="0"/>
                    </a:lnTo>
                    <a:lnTo>
                      <a:pt x="42" y="2"/>
                    </a:lnTo>
                    <a:lnTo>
                      <a:pt x="48" y="4"/>
                    </a:lnTo>
                    <a:lnTo>
                      <a:pt x="52" y="8"/>
                    </a:lnTo>
                    <a:lnTo>
                      <a:pt x="52" y="8"/>
                    </a:lnTo>
                    <a:lnTo>
                      <a:pt x="56" y="14"/>
                    </a:lnTo>
                    <a:lnTo>
                      <a:pt x="60" y="20"/>
                    </a:lnTo>
                    <a:lnTo>
                      <a:pt x="62" y="30"/>
                    </a:lnTo>
                    <a:lnTo>
                      <a:pt x="60" y="42"/>
                    </a:lnTo>
                    <a:lnTo>
                      <a:pt x="56" y="48"/>
                    </a:lnTo>
                    <a:lnTo>
                      <a:pt x="52" y="52"/>
                    </a:lnTo>
                    <a:lnTo>
                      <a:pt x="52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9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>
              <a:off x="4209883" y="2122940"/>
              <a:ext cx="2058479" cy="7465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参与优化</a:t>
              </a:r>
              <a:r>
                <a:rPr lang="en-US" altLang="zh-CN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TLS</a:t>
              </a:r>
              <a:r>
                <a:rPr lang="zh-CN" altLang="en-US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协议</a:t>
              </a:r>
              <a:endPara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IETF</a:t>
              </a: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标准组织成员相关技术</a:t>
              </a:r>
              <a:r>
                <a:rPr lang="zh-CN" altLang="en-US" sz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组联席</a:t>
              </a: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主席</a:t>
              </a:r>
              <a:endParaRPr lang="en-US" altLang="zh-CN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1784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44" t="28653" b="24774"/>
          <a:stretch/>
        </p:blipFill>
        <p:spPr>
          <a:xfrm>
            <a:off x="0" y="0"/>
            <a:ext cx="9144000" cy="51562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-1" y="0"/>
            <a:ext cx="9144001" cy="5147732"/>
          </a:xfrm>
          <a:prstGeom prst="rect">
            <a:avLst/>
          </a:prstGeom>
          <a:gradFill>
            <a:gsLst>
              <a:gs pos="54000">
                <a:srgbClr val="000000">
                  <a:alpha val="27000"/>
                </a:srgbClr>
              </a:gs>
              <a:gs pos="39000">
                <a:srgbClr val="000000">
                  <a:alpha val="80000"/>
                </a:srgbClr>
              </a:gs>
              <a:gs pos="0">
                <a:schemeClr val="tx1"/>
              </a:gs>
              <a:gs pos="88000">
                <a:srgbClr val="000000">
                  <a:alpha val="80000"/>
                </a:srgbClr>
              </a:gs>
              <a:gs pos="65000">
                <a:schemeClr val="tx1">
                  <a:alpha val="29000"/>
                </a:schemeClr>
              </a:gs>
              <a:gs pos="97000">
                <a:schemeClr val="tx1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“做大”和“做强”某种程度上是冲突的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2283037"/>
              </p:ext>
            </p:extLst>
          </p:nvPr>
        </p:nvGraphicFramePr>
        <p:xfrm>
          <a:off x="2184400" y="1642532"/>
          <a:ext cx="6516628" cy="2857576"/>
        </p:xfrm>
        <a:graphic>
          <a:graphicData uri="http://schemas.openxmlformats.org/drawingml/2006/table">
            <a:tbl>
              <a:tblPr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tableStyleId>{8799B23B-EC83-4686-B30A-512413B5E67A}</a:tableStyleId>
              </a:tblPr>
              <a:tblGrid>
                <a:gridCol w="798983"/>
                <a:gridCol w="972288"/>
                <a:gridCol w="914470"/>
                <a:gridCol w="723933"/>
                <a:gridCol w="783708"/>
                <a:gridCol w="701395"/>
                <a:gridCol w="703061"/>
                <a:gridCol w="918790"/>
              </a:tblGrid>
              <a:tr h="3418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网络安全防护</a:t>
                      </a:r>
                      <a:endParaRPr lang="zh-CN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网络安全检测</a:t>
                      </a:r>
                      <a:endParaRPr lang="zh-CN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应用安全</a:t>
                      </a:r>
                      <a:endParaRPr lang="zh-CN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数据安全</a:t>
                      </a:r>
                      <a:endParaRPr lang="zh-CN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安全管理</a:t>
                      </a:r>
                      <a:endParaRPr lang="zh-CN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云安全</a:t>
                      </a:r>
                      <a:endParaRPr lang="zh-CN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工控安全</a:t>
                      </a:r>
                      <a:endParaRPr lang="zh-CN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移动及终端安全</a:t>
                      </a:r>
                      <a:endParaRPr lang="zh-CN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/>
                    </a:solidFill>
                  </a:tcPr>
                </a:tc>
              </a:tr>
              <a:tr h="3021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UTM</a:t>
                      </a:r>
                      <a:endParaRPr 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入侵</a:t>
                      </a:r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检测</a:t>
                      </a:r>
                      <a:endParaRPr 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Web</a:t>
                      </a: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应用防火墙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数据防泄露系统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安全管理平台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安全</a:t>
                      </a: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资源池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工业防火墙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内网终端安全管理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</a:tr>
              <a:tr h="30214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防火墙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入侵</a:t>
                      </a:r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防御</a:t>
                      </a:r>
                      <a:endParaRPr 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Web</a:t>
                      </a: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应用审计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数据库</a:t>
                      </a:r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审计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态势感知平台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安全管理</a:t>
                      </a: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网络流秩序分析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移动应用安全加固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</a:tr>
              <a:tr h="30214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下一代防火墙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网络流量融合探针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网页防篡改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数据库脱敏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日志审计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Web</a:t>
                      </a: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应用审计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工控</a:t>
                      </a:r>
                      <a:r>
                        <a:rPr 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IDS</a:t>
                      </a: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与审计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移动应用安全检测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</a:tr>
              <a:tr h="30214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抗拒</a:t>
                      </a:r>
                      <a:r>
                        <a:rPr lang="en-US" altLang="zh-CN" sz="800" u="none" strike="noStrike" dirty="0" err="1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DDoS</a:t>
                      </a:r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APT</a:t>
                      </a: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高级威胁检测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视频安全防护系统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数据库防火墙</a:t>
                      </a:r>
                      <a:endParaRPr lang="zh-CN" altLang="en-US" sz="800" b="0" i="0" u="none" strike="noStrike" dirty="0" smtClean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配置核查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云数据库</a:t>
                      </a: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审计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工控脆弱性扫描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移动应用渠道监控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</a:tr>
              <a:tr h="2469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网闸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入侵分析中心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视频应用审计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文档加密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网络行为分析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虚拟</a:t>
                      </a:r>
                      <a:r>
                        <a:rPr 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WAF</a:t>
                      </a:r>
                      <a:endParaRPr 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工业</a:t>
                      </a:r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SOC</a:t>
                      </a:r>
                      <a:endParaRPr 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应用安全加固平台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</a:tr>
              <a:tr h="30214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单向光闸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网络审计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应用交付控制系统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电子签章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业务支撑管理系统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云堡垒机</a:t>
                      </a:r>
                      <a:endParaRPr 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工业网闸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应用安全检测分析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</a:tr>
              <a:tr h="2469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VPN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上网</a:t>
                      </a:r>
                      <a:r>
                        <a:rPr lang="zh-CN" altLang="en-US" sz="80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行为管理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数据安全交换系统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堡垒机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资产发现与管理</a:t>
                      </a:r>
                      <a:endParaRPr lang="zh-CN" altLang="en-US" sz="8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……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工控检查工具箱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应用安全渠道监测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</a:tr>
              <a:tr h="26219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漏洞扫描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应急处置工具箱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实时数据同步系统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……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漏洞管理平台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工业主机防护系统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敏感数据分析检测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</a:tr>
              <a:tr h="24698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……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……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……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弱口令核查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工控态势感知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敏感数据加固保护</a:t>
                      </a:r>
                      <a:endParaRPr lang="zh-CN" alt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985" marR="4985" marT="4985" marB="0" anchor="ctr">
                    <a:solidFill>
                      <a:schemeClr val="tx1">
                        <a:alpha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4648315" y="1239478"/>
            <a:ext cx="40527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1000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余名的研发人员支撑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多种安全产品的开发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10" name="组合 9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11" name="直接连接符 10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15" name="图像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21886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0" y="0"/>
            <a:ext cx="9143999" cy="5175785"/>
          </a:xfrm>
          <a:prstGeom prst="rect">
            <a:avLst/>
          </a:prstGeom>
          <a:gradFill>
            <a:gsLst>
              <a:gs pos="34000">
                <a:srgbClr val="000000"/>
              </a:gs>
              <a:gs pos="15473">
                <a:srgbClr val="000000"/>
              </a:gs>
              <a:gs pos="0">
                <a:schemeClr val="tx1"/>
              </a:gs>
              <a:gs pos="64000">
                <a:schemeClr val="tx1">
                  <a:alpha val="0"/>
                </a:schemeClr>
              </a:gs>
              <a:gs pos="86000">
                <a:schemeClr val="tx1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  <p:pic>
        <p:nvPicPr>
          <p:cNvPr id="11" name="图像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56" y="4706052"/>
            <a:ext cx="1276573" cy="2866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" name="组合 12"/>
          <p:cNvGrpSpPr/>
          <p:nvPr/>
        </p:nvGrpSpPr>
        <p:grpSpPr>
          <a:xfrm>
            <a:off x="8122920" y="0"/>
            <a:ext cx="774192" cy="645431"/>
            <a:chOff x="8122920" y="0"/>
            <a:chExt cx="774192" cy="645431"/>
          </a:xfrm>
        </p:grpSpPr>
        <p:grpSp>
          <p:nvGrpSpPr>
            <p:cNvPr id="14" name="组合 13"/>
            <p:cNvGrpSpPr/>
            <p:nvPr userDrawn="1"/>
          </p:nvGrpSpPr>
          <p:grpSpPr>
            <a:xfrm>
              <a:off x="8181343" y="302485"/>
              <a:ext cx="715769" cy="342946"/>
              <a:chOff x="7602223" y="350520"/>
              <a:chExt cx="715769" cy="342946"/>
            </a:xfrm>
          </p:grpSpPr>
          <p:pic>
            <p:nvPicPr>
              <p:cNvPr id="16" name="图片 15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790" r="50457" b="-1"/>
              <a:stretch/>
            </p:blipFill>
            <p:spPr>
              <a:xfrm>
                <a:off x="7621929" y="350520"/>
                <a:ext cx="696063" cy="175698"/>
              </a:xfrm>
              <a:prstGeom prst="rect">
                <a:avLst/>
              </a:prstGeom>
            </p:spPr>
          </p:pic>
          <p:pic>
            <p:nvPicPr>
              <p:cNvPr id="17" name="图片 16"/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11" t="-8430"/>
              <a:stretch/>
            </p:blipFill>
            <p:spPr>
              <a:xfrm>
                <a:off x="7602223" y="502666"/>
                <a:ext cx="710281" cy="190800"/>
              </a:xfrm>
              <a:prstGeom prst="rect">
                <a:avLst/>
              </a:prstGeom>
            </p:spPr>
          </p:pic>
        </p:grpSp>
        <p:cxnSp>
          <p:nvCxnSpPr>
            <p:cNvPr id="15" name="直接连接符 14"/>
            <p:cNvCxnSpPr/>
            <p:nvPr userDrawn="1"/>
          </p:nvCxnSpPr>
          <p:spPr>
            <a:xfrm>
              <a:off x="8122920" y="0"/>
              <a:ext cx="0" cy="645431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7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0230"/>
          <a:stretch/>
        </p:blipFill>
        <p:spPr>
          <a:xfrm>
            <a:off x="3004923" y="1377964"/>
            <a:ext cx="4957366" cy="1041386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2211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9015</TotalTime>
  <Words>1670</Words>
  <Application>Microsoft Office PowerPoint</Application>
  <PresentationFormat>全屏显示(16:9)</PresentationFormat>
  <Paragraphs>412</Paragraphs>
  <Slides>15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0" baseType="lpstr">
      <vt:lpstr>Akkurat Pro</vt:lpstr>
      <vt:lpstr>FrutigerNext LT Medium</vt:lpstr>
      <vt:lpstr>等线</vt:lpstr>
      <vt:lpstr>方正兰亭超细黑简体</vt:lpstr>
      <vt:lpstr>方正兰亭黑_GBK</vt:lpstr>
      <vt:lpstr>方正兰亭黑简体</vt:lpstr>
      <vt:lpstr>宋体</vt:lpstr>
      <vt:lpstr>微软雅黑</vt:lpstr>
      <vt:lpstr>微软雅黑</vt:lpstr>
      <vt:lpstr>Arial</vt:lpstr>
      <vt:lpstr>Calibri</vt:lpstr>
      <vt:lpstr>Calibri Light</vt:lpstr>
      <vt:lpstr>Impact</vt:lpstr>
      <vt:lpstr>Tahoma</vt:lpstr>
      <vt:lpstr>Office 主题</vt:lpstr>
      <vt:lpstr>PowerPoint 演示文稿</vt:lpstr>
      <vt:lpstr>安全产业繁荣而有活力</vt:lpstr>
      <vt:lpstr>安全厂家众多，细分产品品类的玩家甚至数以百计</vt:lpstr>
      <vt:lpstr>然而繁荣的背后缺乏具备国际竞争力的产品</vt:lpstr>
      <vt:lpstr>产品竞争力永远是产业竞争力的基础</vt:lpstr>
      <vt:lpstr>做出高品质的产品，首先要勇于投入</vt:lpstr>
      <vt:lpstr>还需要坚持不懈的努力</vt:lpstr>
      <vt:lpstr>“做大”和“做强”某种程度上是冲突的</vt:lpstr>
      <vt:lpstr>PowerPoint 演示文稿</vt:lpstr>
      <vt:lpstr>然而，静下心来聚焦做几款产品面临另一种挑战</vt:lpstr>
      <vt:lpstr>解决这些问题需要一个真正1+1&gt;2的生态</vt:lpstr>
      <vt:lpstr>华为安全商业联盟为此而生，今年将升级到2.0版本</vt:lpstr>
      <vt:lpstr>用商业的手段解决利益的问题</vt:lpstr>
      <vt:lpstr>让我们不走捷径，携起手来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maohuawang@creditease.cn</dc:creator>
  <cp:lastModifiedBy>Heping (Security Product)</cp:lastModifiedBy>
  <cp:revision>237</cp:revision>
  <dcterms:created xsi:type="dcterms:W3CDTF">2020-04-08T06:13:25Z</dcterms:created>
  <dcterms:modified xsi:type="dcterms:W3CDTF">2020-06-15T11:06:17Z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(3)jgCZ7XIEuJFJyUkePLe9WNEXiGcs1eQZu94G+RFOZIdgcSEWOHv5Llugtaby1WnQQIan0n3l
ayymGybLO1UTwcC5H7onBMBN7fleyekk/brcx77L/q9YKy90Ekre2/RZMZ2jVHgA0fsSY5eS
NC2ePZV8mg6IwPN8PZKNwcD97nG+qHnSQW8KfOtYKYaqFrPKjnWhImF7p3C2N2o/ue2Co6gD
bwUZFLm0UP1CoZ3Xo4</vt:lpwstr>
  </property>
  <property fmtid="{D5CDD505-2E9C-101B-9397-08002B2CF9AE}" pid="3" name="_2015_ms_pID_7253431">
    <vt:lpwstr>s2zLRGSxgAp/y///rs/VkOI92RpIwVTlTDRGZh9hJj9G4DjryeTp0d
EprzBepDxs1Y83AmXI66/OtrnVH+bsX3vFcFtSeKYfWn/cm4PYz8lfbgRDQwyDioRCuoWGjx
HmEz6wvPB1tEuXT907BvgzO+3ECXWAfxzaiuszwTjKUckQjZQNmfhZE97WqA6+jNyGbq4fpz
cdhHsK1474Ws3XNzsb+Pn6oIZtsF3IEQWkpD</vt:lpwstr>
  </property>
  <property fmtid="{D5CDD505-2E9C-101B-9397-08002B2CF9AE}" pid="4" name="_2015_ms_pID_7253432">
    <vt:lpwstr>Fw==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1592205249</vt:lpwstr>
  </property>
</Properties>
</file>

<file path=docProps/thumbnail.jpeg>
</file>